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5"/>
  </p:notesMasterIdLst>
  <p:sldIdLst>
    <p:sldId id="256" r:id="rId2"/>
    <p:sldId id="257" r:id="rId3"/>
    <p:sldId id="258" r:id="rId4"/>
    <p:sldId id="261" r:id="rId5"/>
    <p:sldId id="262" r:id="rId6"/>
    <p:sldId id="259" r:id="rId7"/>
    <p:sldId id="263" r:id="rId8"/>
    <p:sldId id="260" r:id="rId9"/>
    <p:sldId id="276" r:id="rId10"/>
    <p:sldId id="265" r:id="rId11"/>
    <p:sldId id="278" r:id="rId12"/>
    <p:sldId id="266" r:id="rId13"/>
    <p:sldId id="267" r:id="rId14"/>
    <p:sldId id="268" r:id="rId15"/>
    <p:sldId id="281" r:id="rId16"/>
    <p:sldId id="279" r:id="rId17"/>
    <p:sldId id="269" r:id="rId18"/>
    <p:sldId id="270" r:id="rId19"/>
    <p:sldId id="271" r:id="rId20"/>
    <p:sldId id="274" r:id="rId21"/>
    <p:sldId id="272" r:id="rId22"/>
    <p:sldId id="273" r:id="rId23"/>
    <p:sldId id="27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1795BD-F263-4C99-8D94-E90050D054D5}" v="17" dt="2021-09-06T07:06:08.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7"/>
    <p:restoredTop sz="89447" autoAdjust="0"/>
  </p:normalViewPr>
  <p:slideViewPr>
    <p:cSldViewPr snapToGrid="0" snapToObjects="1">
      <p:cViewPr varScale="1">
        <p:scale>
          <a:sx n="77" d="100"/>
          <a:sy n="77" d="100"/>
        </p:scale>
        <p:origin x="146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A67D-24D2-C94A-AFFB-3BA305779F43}" type="datetimeFigureOut">
              <a:rPr lang="nl-NL" smtClean="0"/>
              <a:t>28-11-2022</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66F4A-C801-BE41-B22F-AAE0524B905E}" type="slidenum">
              <a:rPr lang="nl-NL" smtClean="0"/>
              <a:t>‹nr.›</a:t>
            </a:fld>
            <a:endParaRPr lang="nl-NL"/>
          </a:p>
        </p:txBody>
      </p:sp>
    </p:spTree>
    <p:extLst>
      <p:ext uri="{BB962C8B-B14F-4D97-AF65-F5344CB8AC3E}">
        <p14:creationId xmlns:p14="http://schemas.microsoft.com/office/powerpoint/2010/main" val="3660068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aterforlife.nl/klant-evides-waterbedrij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a:t>
            </a:fld>
            <a:endParaRPr lang="nl-NL"/>
          </a:p>
        </p:txBody>
      </p:sp>
    </p:spTree>
    <p:extLst>
      <p:ext uri="{BB962C8B-B14F-4D97-AF65-F5344CB8AC3E}">
        <p14:creationId xmlns:p14="http://schemas.microsoft.com/office/powerpoint/2010/main" val="2763348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l-NL" sz="800" kern="1200" dirty="0">
                <a:solidFill>
                  <a:schemeClr val="tx1"/>
                </a:solidFill>
                <a:effectLst/>
                <a:latin typeface="Arial" charset="0"/>
                <a:ea typeface="ＭＳ Ｐゴシック" charset="0"/>
                <a:cs typeface="ＭＳ Ｐゴシック" charset="0"/>
              </a:rPr>
              <a:t>Het duurt wel 153 dagen om kraanwater te maken. Er werken veel mensen bij Evides in allerlei beroepen om dit voor elkaar te krijgen. </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l-NL" sz="800" kern="1200" dirty="0">
              <a:solidFill>
                <a:schemeClr val="tx1"/>
              </a:solidFill>
              <a:effectLst/>
              <a:latin typeface="Arial" charset="0"/>
              <a:ea typeface="ＭＳ Ｐゴシック" charset="0"/>
              <a:cs typeface="ＭＳ Ｐゴシック" charset="0"/>
            </a:endParaRP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onderzoeker zorgt ervoor dat de drinkwaterbronnen in orde zijn. </a:t>
            </a: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operator zorgt dat grondwater of oppervlaktewater wordt gezuiverd.</a:t>
            </a: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inspecteur controleert de kwaliteit van het water bij elke stap van het zuiveringsproces.</a:t>
            </a: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monteur controleert watermeters en repareert leidingen als er een lek is.</a:t>
            </a: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servicemedewerker beantwoordt vragen van klanten, via de telefoon of mail. </a:t>
            </a:r>
          </a:p>
          <a:p>
            <a:pPr marL="171450" indent="-171450">
              <a:buFont typeface="Arial" panose="020B0604020202020204" pitchFamily="34" charset="0"/>
              <a:buChar char="•"/>
            </a:pPr>
            <a:endParaRPr lang="nl-NL" sz="800" kern="1200" dirty="0">
              <a:solidFill>
                <a:schemeClr val="tx1"/>
              </a:solidFill>
              <a:effectLst/>
              <a:latin typeface="Arial" charset="0"/>
              <a:ea typeface="ＭＳ Ｐゴシック" charset="0"/>
              <a:cs typeface="ＭＳ Ｐゴシック" charset="0"/>
            </a:endParaRPr>
          </a:p>
          <a:p>
            <a:pPr lvl="1">
              <a:lnSpc>
                <a:spcPct val="120000"/>
              </a:lnSpc>
            </a:pPr>
            <a:r>
              <a:rPr lang="nl-NL" sz="700" kern="1200" dirty="0">
                <a:solidFill>
                  <a:schemeClr val="tx1"/>
                </a:solidFill>
                <a:effectLst/>
                <a:latin typeface="Arial" charset="0"/>
                <a:ea typeface="ＭＳ Ｐゴシック" charset="0"/>
                <a:cs typeface="ＭＳ Ｐゴシック" charset="0"/>
              </a:rPr>
              <a:t>Waterinspecteurs controleren van de kwaliteit van het water elke dag. </a:t>
            </a:r>
            <a:r>
              <a:rPr lang="nl-NL" sz="1800" dirty="0">
                <a:solidFill>
                  <a:schemeClr val="bg1"/>
                </a:solidFill>
                <a:latin typeface="Verdana"/>
                <a:cs typeface="Verdana"/>
              </a:rPr>
              <a:t>Met allerlei apparatuur: </a:t>
            </a:r>
          </a:p>
          <a:p>
            <a:pPr lvl="1">
              <a:lnSpc>
                <a:spcPct val="120000"/>
              </a:lnSpc>
            </a:pPr>
            <a:r>
              <a:rPr lang="nl-NL" sz="1800" dirty="0">
                <a:solidFill>
                  <a:schemeClr val="bg1"/>
                </a:solidFill>
                <a:latin typeface="Verdana"/>
                <a:cs typeface="Verdana"/>
              </a:rPr>
              <a:t>van microscoop tot computer</a:t>
            </a:r>
            <a:r>
              <a:rPr lang="nl-NL" sz="700" kern="1200" dirty="0">
                <a:solidFill>
                  <a:schemeClr val="tx1"/>
                </a:solidFill>
                <a:effectLst/>
                <a:latin typeface="Arial" charset="0"/>
                <a:ea typeface="ＭＳ Ｐゴシック" charset="0"/>
                <a:cs typeface="ＭＳ Ｐゴシック" charset="0"/>
              </a:rPr>
              <a:t>. </a:t>
            </a:r>
          </a:p>
          <a:p>
            <a:pPr marL="171450" indent="-171450">
              <a:buFont typeface="Arial" panose="020B0604020202020204" pitchFamily="34" charset="0"/>
              <a:buChar char="•"/>
            </a:pPr>
            <a:endParaRPr lang="nl-NL" sz="800" kern="1200" dirty="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800" kern="1200" dirty="0">
              <a:solidFill>
                <a:schemeClr val="tx1"/>
              </a:solidFill>
              <a:effectLst/>
              <a:latin typeface="Arial" charset="0"/>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10</a:t>
            </a:fld>
            <a:endParaRPr lang="nl-NL"/>
          </a:p>
        </p:txBody>
      </p:sp>
    </p:spTree>
    <p:extLst>
      <p:ext uri="{BB962C8B-B14F-4D97-AF65-F5344CB8AC3E}">
        <p14:creationId xmlns:p14="http://schemas.microsoft.com/office/powerpoint/2010/main" val="3069577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l-NL" sz="800" kern="1200" dirty="0">
              <a:solidFill>
                <a:schemeClr val="tx1"/>
              </a:solidFill>
              <a:effectLst/>
              <a:latin typeface="Arial" charset="0"/>
              <a:ea typeface="ＭＳ Ｐゴシック" charset="0"/>
              <a:cs typeface="ＭＳ Ｐゴシック" charset="0"/>
            </a:endParaRP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onderzoeker zorgt ervoor dat de drinkwaterbronnen in orde zijn. </a:t>
            </a: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operator zorgt dat grondwater of oppervlaktewater wordt gezuiverd.</a:t>
            </a: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inspecteur controleert de kwaliteit van het water bij elke stap van het zuiveringsproces.</a:t>
            </a: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monteur controleert watermeters en repareert leidingen als er een lek is.</a:t>
            </a:r>
          </a:p>
          <a:p>
            <a:pPr marL="17145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servicemedewerker beantwoordt vragen van klanten, via de telefoon of mail. </a:t>
            </a:r>
          </a:p>
          <a:p>
            <a:pPr marL="171450" indent="-171450">
              <a:buFont typeface="Arial" panose="020B0604020202020204" pitchFamily="34" charset="0"/>
              <a:buChar char="•"/>
            </a:pPr>
            <a:endParaRPr lang="nl-NL" sz="800" kern="1200" dirty="0">
              <a:solidFill>
                <a:schemeClr val="tx1"/>
              </a:solidFill>
              <a:effectLst/>
              <a:latin typeface="Arial" charset="0"/>
              <a:ea typeface="ＭＳ Ｐゴシック" charset="0"/>
              <a:cs typeface="ＭＳ Ｐゴシック" charset="0"/>
            </a:endParaRPr>
          </a:p>
          <a:p>
            <a:pPr lvl="1">
              <a:lnSpc>
                <a:spcPct val="120000"/>
              </a:lnSpc>
            </a:pPr>
            <a:r>
              <a:rPr lang="nl-NL" sz="700" kern="1200" dirty="0">
                <a:solidFill>
                  <a:schemeClr val="tx1"/>
                </a:solidFill>
                <a:effectLst/>
                <a:latin typeface="Arial" charset="0"/>
                <a:ea typeface="ＭＳ Ｐゴシック" charset="0"/>
                <a:cs typeface="ＭＳ Ｐゴシック" charset="0"/>
              </a:rPr>
              <a:t>Waterinspecteurs controleren van de kwaliteit van het water elke dag. </a:t>
            </a:r>
            <a:r>
              <a:rPr lang="nl-NL" sz="1800" dirty="0">
                <a:solidFill>
                  <a:schemeClr val="bg1"/>
                </a:solidFill>
                <a:latin typeface="Verdana"/>
                <a:cs typeface="Verdana"/>
              </a:rPr>
              <a:t>Met allerlei apparatuur: </a:t>
            </a:r>
          </a:p>
          <a:p>
            <a:pPr lvl="1">
              <a:lnSpc>
                <a:spcPct val="120000"/>
              </a:lnSpc>
            </a:pPr>
            <a:r>
              <a:rPr lang="nl-NL" sz="1800" dirty="0">
                <a:solidFill>
                  <a:schemeClr val="bg1"/>
                </a:solidFill>
                <a:latin typeface="Verdana"/>
                <a:cs typeface="Verdana"/>
              </a:rPr>
              <a:t>van microscoop tot computer</a:t>
            </a:r>
            <a:r>
              <a:rPr lang="nl-NL" sz="700" kern="1200" dirty="0">
                <a:solidFill>
                  <a:schemeClr val="tx1"/>
                </a:solidFill>
                <a:effectLst/>
                <a:latin typeface="Arial" charset="0"/>
                <a:ea typeface="ＭＳ Ｐゴシック" charset="0"/>
                <a:cs typeface="ＭＳ Ｐゴシック" charset="0"/>
              </a:rPr>
              <a:t>. </a:t>
            </a:r>
          </a:p>
          <a:p>
            <a:pPr marL="171450" indent="-171450">
              <a:buFont typeface="Arial" panose="020B0604020202020204" pitchFamily="34" charset="0"/>
              <a:buChar char="•"/>
            </a:pPr>
            <a:endParaRPr lang="nl-NL" sz="800" kern="1200" dirty="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800" kern="1200" dirty="0">
              <a:solidFill>
                <a:schemeClr val="tx1"/>
              </a:solidFill>
              <a:effectLst/>
              <a:latin typeface="Arial" charset="0"/>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11</a:t>
            </a:fld>
            <a:endParaRPr lang="nl-NL"/>
          </a:p>
        </p:txBody>
      </p:sp>
    </p:spTree>
    <p:extLst>
      <p:ext uri="{BB962C8B-B14F-4D97-AF65-F5344CB8AC3E}">
        <p14:creationId xmlns:p14="http://schemas.microsoft.com/office/powerpoint/2010/main" val="1090307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kern="1200" dirty="0">
                <a:solidFill>
                  <a:schemeClr val="tx1"/>
                </a:solidFill>
                <a:effectLst/>
                <a:latin typeface="Arial" charset="0"/>
                <a:ea typeface="ＭＳ Ｐゴシック" charset="0"/>
                <a:cs typeface="ＭＳ Ｐゴシック" charset="0"/>
              </a:rPr>
              <a:t>Goed omgaan met water is heel makkelijk! Bedenk samen met de leerlingen manieren om goed en zuinig om te gaan met water. Waarom is dat eigenlijk belangrijk? Leg uit dat er maar weinig zoet water beschikbaar is op aarde om kraanwater van te maken (zie ook dia 6 over zoet en zout water). </a:t>
            </a:r>
          </a:p>
          <a:p>
            <a:r>
              <a:rPr lang="nl-NL" sz="800" kern="1200" dirty="0">
                <a:solidFill>
                  <a:schemeClr val="tx1"/>
                </a:solidFill>
                <a:effectLst/>
                <a:latin typeface="Arial" charset="0"/>
                <a:ea typeface="ＭＳ Ｐゴシック" charset="0"/>
                <a:cs typeface="ＭＳ Ｐゴシック" charset="0"/>
              </a:rPr>
              <a:t>Voorbeelden van goed omgaan met water: bidon meenemen naar school in plaats van plastic flesjes. Afval meenemen naar huis of in de vuilnisbak gooien, zodat het niet in het water terecht kan komen. Korter douchen thuis, doorspoelen toilet met de kleine knop, zo min mogelijk chemische schoonmaakmiddelen gebruiken. </a:t>
            </a:r>
          </a:p>
          <a:p>
            <a:r>
              <a:rPr lang="nl-NL" sz="800" kern="1200" dirty="0">
                <a:solidFill>
                  <a:schemeClr val="tx1"/>
                </a:solidFill>
                <a:effectLst/>
                <a:latin typeface="Arial" charset="0"/>
                <a:ea typeface="ＭＳ Ｐゴシック" charset="0"/>
                <a:cs typeface="ＭＳ Ｐゴシック" charset="0"/>
              </a:rPr>
              <a:t> </a:t>
            </a:r>
          </a:p>
          <a:p>
            <a:r>
              <a:rPr lang="nl-NL" sz="800" kern="1200" dirty="0">
                <a:solidFill>
                  <a:schemeClr val="tx1"/>
                </a:solidFill>
                <a:effectLst/>
                <a:latin typeface="Arial" charset="0"/>
                <a:ea typeface="ＭＳ Ｐゴシック" charset="0"/>
                <a:cs typeface="ＭＳ Ｐゴシック" charset="0"/>
              </a:rPr>
              <a:t>Tip: Tijdens de </a:t>
            </a:r>
            <a:r>
              <a:rPr lang="nl-NL" sz="800" kern="1200" dirty="0" err="1">
                <a:solidFill>
                  <a:schemeClr val="tx1"/>
                </a:solidFill>
                <a:effectLst/>
                <a:latin typeface="Arial" charset="0"/>
                <a:ea typeface="ＭＳ Ｐゴシック" charset="0"/>
                <a:cs typeface="ＭＳ Ｐゴシック" charset="0"/>
              </a:rPr>
              <a:t>kraanwaterles</a:t>
            </a:r>
            <a:r>
              <a:rPr lang="nl-NL" sz="800" kern="1200" dirty="0">
                <a:solidFill>
                  <a:schemeClr val="tx1"/>
                </a:solidFill>
                <a:effectLst/>
                <a:latin typeface="Arial" charset="0"/>
                <a:ea typeface="ＭＳ Ｐゴシック" charset="0"/>
                <a:cs typeface="ＭＳ Ｐゴシック" charset="0"/>
              </a:rPr>
              <a:t> kun je de leerlingen bidons, een waterkwartet en een douchecoach (zandloper) geven, zodat ze kunnen besparen op watergebruik. </a:t>
            </a:r>
          </a:p>
          <a:p>
            <a:r>
              <a:rPr lang="nl-NL" sz="800" kern="1200" dirty="0">
                <a:solidFill>
                  <a:schemeClr val="tx1"/>
                </a:solidFill>
                <a:effectLst/>
                <a:latin typeface="Arial" charset="0"/>
                <a:ea typeface="ＭＳ Ｐゴシック" charset="0"/>
                <a:cs typeface="ＭＳ Ｐゴシック" charset="0"/>
              </a:rPr>
              <a:t> </a:t>
            </a:r>
          </a:p>
          <a:p>
            <a:r>
              <a:rPr lang="nl-NL" sz="800" kern="1200" dirty="0">
                <a:solidFill>
                  <a:schemeClr val="tx1"/>
                </a:solidFill>
                <a:effectLst/>
                <a:latin typeface="Arial" charset="0"/>
                <a:ea typeface="ＭＳ Ｐゴシック" charset="0"/>
                <a:cs typeface="ＭＳ Ｐゴシック" charset="0"/>
              </a:rPr>
              <a:t> </a:t>
            </a: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12</a:t>
            </a:fld>
            <a:endParaRPr lang="nl-NL"/>
          </a:p>
        </p:txBody>
      </p:sp>
    </p:spTree>
    <p:extLst>
      <p:ext uri="{BB962C8B-B14F-4D97-AF65-F5344CB8AC3E}">
        <p14:creationId xmlns:p14="http://schemas.microsoft.com/office/powerpoint/2010/main" val="195524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kern="1200" dirty="0">
                <a:solidFill>
                  <a:schemeClr val="tx1"/>
                </a:solidFill>
                <a:effectLst/>
                <a:latin typeface="Arial" charset="0"/>
                <a:ea typeface="ＭＳ Ｐゴシック" charset="0"/>
                <a:cs typeface="ＭＳ Ｐゴシック" charset="0"/>
              </a:rPr>
              <a:t> Op de volgende dia vraag je aan de kinderen waar kraanwater allemaal voor gebruikt wordt </a:t>
            </a: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13</a:t>
            </a:fld>
            <a:endParaRPr lang="nl-NL"/>
          </a:p>
        </p:txBody>
      </p:sp>
    </p:spTree>
    <p:extLst>
      <p:ext uri="{BB962C8B-B14F-4D97-AF65-F5344CB8AC3E}">
        <p14:creationId xmlns:p14="http://schemas.microsoft.com/office/powerpoint/2010/main" val="28697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sz="1200" kern="1200" dirty="0">
                <a:solidFill>
                  <a:schemeClr val="tx1"/>
                </a:solidFill>
                <a:effectLst/>
                <a:latin typeface="+mn-lt"/>
                <a:ea typeface="+mn-ea"/>
                <a:cs typeface="+mn-cs"/>
              </a:rPr>
              <a:t>Je kunt dit als vraag stellen aan de kinderen en</a:t>
            </a:r>
            <a:r>
              <a:rPr lang="nl-NL" sz="1200" kern="1200" baseline="0" dirty="0">
                <a:solidFill>
                  <a:schemeClr val="tx1"/>
                </a:solidFill>
                <a:effectLst/>
                <a:latin typeface="+mn-lt"/>
                <a:ea typeface="+mn-ea"/>
                <a:cs typeface="+mn-cs"/>
              </a:rPr>
              <a:t> dan e</a:t>
            </a:r>
            <a:r>
              <a:rPr lang="nl-NL" sz="1200" kern="1200" dirty="0">
                <a:solidFill>
                  <a:schemeClr val="tx1"/>
                </a:solidFill>
                <a:effectLst/>
                <a:latin typeface="+mn-lt"/>
                <a:ea typeface="+mn-ea"/>
                <a:cs typeface="+mn-cs"/>
              </a:rPr>
              <a:t>nkele voorbeelden geven: douchen, drinken, koken, afwassen, toilet doorspoelen, schoonmaken en ter verkoeling in de zomer.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Je fiets wassen met water kan natuurlijk</a:t>
            </a:r>
            <a:r>
              <a:rPr lang="nl-NL" sz="1200" kern="1200" baseline="0" dirty="0">
                <a:solidFill>
                  <a:schemeClr val="tx1"/>
                </a:solidFill>
                <a:effectLst/>
                <a:latin typeface="+mn-lt"/>
                <a:ea typeface="+mn-ea"/>
                <a:cs typeface="+mn-cs"/>
              </a:rPr>
              <a:t> ook. Maar gebruik dan een emmertje water i.p.v. de tuinslang. Je verbruikt dan minder en gaat bewust met kraanwater om. </a:t>
            </a:r>
          </a:p>
          <a:p>
            <a:pPr marL="171450" indent="-171450">
              <a:buFont typeface="Arial" panose="020B0604020202020204" pitchFamily="34" charset="0"/>
              <a:buChar char="•"/>
            </a:pPr>
            <a:endParaRPr lang="nl-NL"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nl-NL" sz="1200" kern="1200" baseline="0" dirty="0">
                <a:solidFill>
                  <a:schemeClr val="tx1"/>
                </a:solidFill>
                <a:effectLst/>
                <a:latin typeface="+mn-lt"/>
                <a:ea typeface="+mn-ea"/>
                <a:cs typeface="+mn-cs"/>
              </a:rPr>
              <a:t>Kinderen tot 12 jaar gebruiken per dag gemiddeld 103 liter kraanwater. </a:t>
            </a:r>
          </a:p>
          <a:p>
            <a:pPr marL="171450" indent="-171450">
              <a:buFont typeface="Arial" panose="020B0604020202020204" pitchFamily="34" charset="0"/>
              <a:buChar char="•"/>
            </a:pPr>
            <a:endParaRPr lang="nl-NL"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nl-NL" sz="1200" b="1" kern="1200" baseline="0" dirty="0">
                <a:solidFill>
                  <a:schemeClr val="tx1"/>
                </a:solidFill>
                <a:effectLst/>
                <a:latin typeface="+mn-lt"/>
                <a:ea typeface="+mn-ea"/>
                <a:cs typeface="+mn-cs"/>
              </a:rPr>
              <a:t>Vraag aan de klas: hoeveel emmers van 10 liter zijn dit per jaar?</a:t>
            </a:r>
            <a:br>
              <a:rPr lang="nl-NL" sz="1200" b="1" kern="1200" baseline="0" dirty="0">
                <a:solidFill>
                  <a:schemeClr val="tx1"/>
                </a:solidFill>
                <a:effectLst/>
                <a:latin typeface="+mn-lt"/>
                <a:ea typeface="+mn-ea"/>
                <a:cs typeface="+mn-cs"/>
              </a:rPr>
            </a:br>
            <a:r>
              <a:rPr lang="nl-NL" sz="1200" kern="1200" baseline="0" dirty="0">
                <a:solidFill>
                  <a:schemeClr val="tx1"/>
                </a:solidFill>
                <a:effectLst/>
                <a:latin typeface="+mn-lt"/>
                <a:ea typeface="+mn-ea"/>
                <a:cs typeface="+mn-cs"/>
              </a:rPr>
              <a:t>Dat zijn 3650 emmers per jaar!</a:t>
            </a:r>
            <a:endParaRPr lang="nl-NL" dirty="0"/>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14</a:t>
            </a:fld>
            <a:endParaRPr lang="nl-NL"/>
          </a:p>
        </p:txBody>
      </p:sp>
    </p:spTree>
    <p:extLst>
      <p:ext uri="{BB962C8B-B14F-4D97-AF65-F5344CB8AC3E}">
        <p14:creationId xmlns:p14="http://schemas.microsoft.com/office/powerpoint/2010/main" val="421127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kern="1200" dirty="0">
                <a:solidFill>
                  <a:schemeClr val="tx1"/>
                </a:solidFill>
                <a:effectLst/>
                <a:latin typeface="Arial" charset="0"/>
                <a:ea typeface="ＭＳ Ｐゴシック" charset="0"/>
                <a:cs typeface="ＭＳ Ｐゴシック" charset="0"/>
              </a:rPr>
              <a:t>Het is veel beter voor het milieu</a:t>
            </a:r>
            <a:r>
              <a:rPr lang="nl-NL" sz="800" kern="1200" baseline="0" dirty="0">
                <a:solidFill>
                  <a:schemeClr val="tx1"/>
                </a:solidFill>
                <a:effectLst/>
                <a:latin typeface="Arial" charset="0"/>
                <a:ea typeface="ＭＳ Ｐゴシック" charset="0"/>
                <a:cs typeface="ＭＳ Ｐゴシック" charset="0"/>
              </a:rPr>
              <a:t> om water </a:t>
            </a:r>
            <a:r>
              <a:rPr lang="nl-NL" sz="800" kern="1200" dirty="0">
                <a:solidFill>
                  <a:schemeClr val="tx1"/>
                </a:solidFill>
                <a:effectLst/>
                <a:latin typeface="Arial" charset="0"/>
                <a:ea typeface="ＭＳ Ｐゴシック" charset="0"/>
                <a:cs typeface="ＭＳ Ｐゴシック" charset="0"/>
              </a:rPr>
              <a:t>uit de kraan te drinken dan water uit flesjes. Hoe komt dat?</a:t>
            </a:r>
          </a:p>
          <a:p>
            <a:endParaRPr lang="nl-NL" sz="800" kern="1200" dirty="0">
              <a:solidFill>
                <a:schemeClr val="tx1"/>
              </a:solidFill>
              <a:effectLst/>
              <a:latin typeface="Arial" charset="0"/>
              <a:ea typeface="ＭＳ Ｐゴシック" charset="0"/>
              <a:cs typeface="ＭＳ Ｐゴシック" charset="0"/>
            </a:endParaRPr>
          </a:p>
          <a:p>
            <a:pPr marL="171450" lvl="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Het water in flesjes zit verpakt in plastic. Plastic wordt gemaakt van aardolie. Aardolie is een (fossiele) brandstof waar bij de verbranding schadelijke stoffen vrijkomen die niet goed voor het milieu zijn (CO</a:t>
            </a:r>
            <a:r>
              <a:rPr lang="nl-NL" sz="800" kern="1200" baseline="-25000" dirty="0">
                <a:solidFill>
                  <a:schemeClr val="tx1"/>
                </a:solidFill>
                <a:effectLst/>
                <a:latin typeface="Arial" charset="0"/>
                <a:ea typeface="ＭＳ Ｐゴシック" charset="0"/>
                <a:cs typeface="ＭＳ Ｐゴシック" charset="0"/>
              </a:rPr>
              <a:t>2</a:t>
            </a:r>
            <a:r>
              <a:rPr lang="nl-NL" sz="800" kern="1200" dirty="0">
                <a:solidFill>
                  <a:schemeClr val="tx1"/>
                </a:solidFill>
                <a:effectLst/>
                <a:latin typeface="Arial" charset="0"/>
                <a:ea typeface="ＭＳ Ｐゴシック" charset="0"/>
                <a:cs typeface="ＭＳ Ｐゴシック" charset="0"/>
              </a:rPr>
              <a:t>, veroorzaakt opwarming van de aarde). </a:t>
            </a:r>
          </a:p>
          <a:p>
            <a:pPr marL="171450" lvl="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Als het flesje water leeg is, gooien we het weg. We gooien in Nederland dagelijks wel 500.000 plastic flesjes weg. </a:t>
            </a:r>
          </a:p>
          <a:p>
            <a:pPr marL="171450" lvl="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De plastic flesjes worden vaak gevuld met bronwater, bijvoorbeeld uit Zwitserland. Na het vullen gaan de flesjes met een vrachtwagen naar Nederland. Vrachtwagens zorgen voor uitlaatgassen en die zijn niet goed voor het milieu. </a:t>
            </a:r>
          </a:p>
          <a:p>
            <a:pPr marL="171450" lvl="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Water uit de kraan is net zo lekker en gezond als water uit flesjes. En véél goedkoper! </a:t>
            </a:r>
          </a:p>
          <a:p>
            <a:pPr marL="171450" lvl="0" indent="-171450">
              <a:buFont typeface="Arial" panose="020B0604020202020204" pitchFamily="34" charset="0"/>
              <a:buChar char="•"/>
            </a:pPr>
            <a:r>
              <a:rPr lang="nl-NL" sz="800" kern="1200" dirty="0">
                <a:solidFill>
                  <a:schemeClr val="tx1"/>
                </a:solidFill>
                <a:effectLst/>
                <a:latin typeface="Arial" charset="0"/>
                <a:ea typeface="ＭＳ Ｐゴシック" charset="0"/>
                <a:cs typeface="ＭＳ Ｐゴシック" charset="0"/>
              </a:rPr>
              <a:t>Een flesje water kost vaak wel twee euro. Voor dat bedrag kun je wel 1000 liter kraanwater drinken. </a:t>
            </a:r>
          </a:p>
          <a:p>
            <a:r>
              <a:rPr lang="nl-NL" sz="800" kern="1200" dirty="0">
                <a:solidFill>
                  <a:schemeClr val="tx1"/>
                </a:solidFill>
                <a:effectLst/>
                <a:latin typeface="Arial" charset="0"/>
                <a:ea typeface="ＭＳ Ｐゴシック" charset="0"/>
                <a:cs typeface="ＭＳ Ｐゴシック" charset="0"/>
              </a:rPr>
              <a:t>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15</a:t>
            </a:fld>
            <a:endParaRPr lang="nl-NL"/>
          </a:p>
        </p:txBody>
      </p:sp>
    </p:spTree>
    <p:extLst>
      <p:ext uri="{BB962C8B-B14F-4D97-AF65-F5344CB8AC3E}">
        <p14:creationId xmlns:p14="http://schemas.microsoft.com/office/powerpoint/2010/main" val="129669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16</a:t>
            </a:fld>
            <a:endParaRPr lang="nl-NL"/>
          </a:p>
        </p:txBody>
      </p:sp>
    </p:spTree>
    <p:extLst>
      <p:ext uri="{BB962C8B-B14F-4D97-AF65-F5344CB8AC3E}">
        <p14:creationId xmlns:p14="http://schemas.microsoft.com/office/powerpoint/2010/main" val="3434405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kern="1200" dirty="0">
                <a:solidFill>
                  <a:schemeClr val="tx1"/>
                </a:solidFill>
                <a:effectLst/>
                <a:latin typeface="Arial" charset="0"/>
                <a:ea typeface="ＭＳ Ｐゴシック" charset="0"/>
                <a:cs typeface="ＭＳ Ｐゴシック" charset="0"/>
              </a:rPr>
              <a:t>Water is heel erg gezond! Je lichaam bestaat voor 70 procent uit water. Water is een belangrijke bouwstof van alle cellen en organen in je lichaam. Je bloed en hersenen bevatten veel water, maar ook in je botten en zelfs in je tanden zit water. Met water versterk jij je afweersysteem en voorkom je ziektes. Water helpt bij het verteren en opnemen van je eten. Ook regelt het je lichaamstemperatuur.</a:t>
            </a: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17</a:t>
            </a:fld>
            <a:endParaRPr lang="nl-NL"/>
          </a:p>
        </p:txBody>
      </p:sp>
    </p:spTree>
    <p:extLst>
      <p:ext uri="{BB962C8B-B14F-4D97-AF65-F5344CB8AC3E}">
        <p14:creationId xmlns:p14="http://schemas.microsoft.com/office/powerpoint/2010/main" val="286427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kern="1200" dirty="0">
                <a:solidFill>
                  <a:schemeClr val="tx1"/>
                </a:solidFill>
                <a:effectLst/>
                <a:latin typeface="Arial" charset="0"/>
                <a:ea typeface="ＭＳ Ｐゴシック" charset="0"/>
                <a:cs typeface="ＭＳ Ｐゴシック" charset="0"/>
              </a:rPr>
              <a:t>Vocht zit in eten en drinken. Elke dag moet je genoeg vocht binnen krijgen, tot wel 1,5 liter als je negen jaar of ouder bent. Kraanwater, maar ook alle andere drankjes zoals limonade en melk tellen mee. Dan moet je minimaal vijf glazen per dag drinken. Bij warm weer of na het sporten kun het best lekker veel water drinken, omdat je dan veel vocht verliest door zweten</a:t>
            </a:r>
          </a:p>
          <a:p>
            <a:r>
              <a:rPr lang="nl-NL" sz="800" kern="1200" dirty="0">
                <a:solidFill>
                  <a:schemeClr val="tx1"/>
                </a:solidFill>
                <a:effectLst/>
                <a:latin typeface="Arial" charset="0"/>
                <a:ea typeface="ＭＳ Ｐゴシック" charset="0"/>
                <a:cs typeface="ＭＳ Ｐゴシック" charset="0"/>
              </a:rPr>
              <a:t> </a:t>
            </a:r>
          </a:p>
          <a:p>
            <a:r>
              <a:rPr lang="nl-NL" sz="800" kern="1200" dirty="0">
                <a:solidFill>
                  <a:schemeClr val="tx1"/>
                </a:solidFill>
                <a:effectLst/>
                <a:latin typeface="Arial" charset="0"/>
                <a:ea typeface="ＭＳ Ｐゴシック" charset="0"/>
                <a:cs typeface="ＭＳ Ｐゴシック" charset="0"/>
              </a:rPr>
              <a:t>Water is gezonder dan drankjes waar suiker in zit. Wist je dat er in een pakje chocomelk 6 suikerklontjes zitten? Een blikje cola bevat 9 suikerklontjes. En wie weet hoeveel suikerklontjes er in een flesje Energydrank zit? Wel 10!</a:t>
            </a:r>
          </a:p>
          <a:p>
            <a:endParaRPr lang="nl-NL" sz="800" kern="1200" dirty="0">
              <a:solidFill>
                <a:schemeClr val="tx1"/>
              </a:solidFill>
              <a:effectLst/>
              <a:latin typeface="Arial" charset="0"/>
              <a:ea typeface="ＭＳ Ｐゴシック" charset="0"/>
              <a:cs typeface="ＭＳ Ｐゴシック" charset="0"/>
            </a:endParaRPr>
          </a:p>
          <a:p>
            <a:endParaRPr lang="nl-NL" sz="800" kern="1200" dirty="0">
              <a:solidFill>
                <a:schemeClr val="tx1"/>
              </a:solidFill>
              <a:effectLst/>
              <a:latin typeface="Arial" charset="0"/>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18</a:t>
            </a:fld>
            <a:endParaRPr lang="nl-NL"/>
          </a:p>
        </p:txBody>
      </p:sp>
    </p:spTree>
    <p:extLst>
      <p:ext uri="{BB962C8B-B14F-4D97-AF65-F5344CB8AC3E}">
        <p14:creationId xmlns:p14="http://schemas.microsoft.com/office/powerpoint/2010/main" val="456588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kern="1200" dirty="0">
                <a:solidFill>
                  <a:schemeClr val="tx1"/>
                </a:solidFill>
                <a:effectLst/>
                <a:latin typeface="Arial" charset="0"/>
                <a:ea typeface="ＭＳ Ｐゴシック" charset="0"/>
                <a:cs typeface="ＭＳ Ｐゴシック" charset="0"/>
              </a:rPr>
              <a:t>Wat kun je allemaal doen met water? Bedenk samen met de kinderen spelletjes met water, ijsjes maken, zwemmen.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kern="1200" dirty="0">
                <a:solidFill>
                  <a:schemeClr val="tx1"/>
                </a:solidFill>
                <a:effectLst/>
                <a:latin typeface="Arial" charset="0"/>
                <a:ea typeface="ＭＳ Ｐゴシック" charset="0"/>
                <a:cs typeface="ＭＳ Ｐゴシック" charset="0"/>
              </a:rPr>
              <a:t>Of neem een kijkje op Evides Lesje Dorst voor allerlei waterproefjes. </a:t>
            </a: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19</a:t>
            </a:fld>
            <a:endParaRPr lang="nl-NL"/>
          </a:p>
        </p:txBody>
      </p:sp>
    </p:spTree>
    <p:extLst>
      <p:ext uri="{BB962C8B-B14F-4D97-AF65-F5344CB8AC3E}">
        <p14:creationId xmlns:p14="http://schemas.microsoft.com/office/powerpoint/2010/main" val="1095315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 </a:t>
            </a:r>
            <a:r>
              <a:rPr lang="en-US" dirty="0" err="1"/>
              <a:t>kunt</a:t>
            </a:r>
            <a:r>
              <a:rPr lang="en-US" dirty="0"/>
              <a:t> </a:t>
            </a:r>
            <a:r>
              <a:rPr lang="en-US" dirty="0" err="1"/>
              <a:t>hier</a:t>
            </a:r>
            <a:r>
              <a:rPr lang="en-US" dirty="0"/>
              <a:t> </a:t>
            </a:r>
            <a:r>
              <a:rPr lang="en-US" dirty="0" err="1"/>
              <a:t>eventueel</a:t>
            </a:r>
            <a:r>
              <a:rPr lang="en-US" dirty="0"/>
              <a:t> de </a:t>
            </a:r>
            <a:r>
              <a:rPr lang="en-US" dirty="0" err="1"/>
              <a:t>digitale</a:t>
            </a:r>
            <a:r>
              <a:rPr lang="en-US" dirty="0"/>
              <a:t> Quiz </a:t>
            </a:r>
            <a:r>
              <a:rPr lang="en-US" dirty="0" err="1"/>
              <a:t>spelen</a:t>
            </a:r>
            <a:r>
              <a:rPr lang="en-US" dirty="0"/>
              <a:t>, die je </a:t>
            </a:r>
            <a:r>
              <a:rPr lang="en-US" dirty="0" err="1"/>
              <a:t>vindt</a:t>
            </a:r>
            <a:r>
              <a:rPr lang="en-US" dirty="0"/>
              <a:t> op de website van Les je </a:t>
            </a:r>
            <a:r>
              <a:rPr lang="en-US" dirty="0" err="1"/>
              <a:t>Dorst</a:t>
            </a:r>
            <a:r>
              <a:rPr lang="en-US" dirty="0"/>
              <a:t>:</a:t>
            </a:r>
            <a:r>
              <a:rPr lang="en-US" baseline="0" dirty="0"/>
              <a:t> https://evides.lesjedorst.nl/groep56/test-je-kennis/1 of </a:t>
            </a:r>
            <a:r>
              <a:rPr lang="en-US" baseline="0" dirty="0" err="1"/>
              <a:t>gelijk</a:t>
            </a:r>
            <a:r>
              <a:rPr lang="en-US" baseline="0" dirty="0"/>
              <a:t>. Of je </a:t>
            </a:r>
            <a:r>
              <a:rPr lang="en-US" baseline="0" dirty="0" err="1"/>
              <a:t>speelt</a:t>
            </a:r>
            <a:r>
              <a:rPr lang="en-US" baseline="0" dirty="0"/>
              <a:t> hem op het </a:t>
            </a:r>
            <a:r>
              <a:rPr lang="en-US" baseline="0" dirty="0" err="1"/>
              <a:t>einde</a:t>
            </a:r>
            <a:r>
              <a:rPr lang="en-US" baseline="0" dirty="0"/>
              <a:t>.</a:t>
            </a:r>
            <a:endParaRPr lang="en-US" dirty="0"/>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2</a:t>
            </a:fld>
            <a:endParaRPr lang="nl-NL"/>
          </a:p>
        </p:txBody>
      </p:sp>
    </p:spTree>
    <p:extLst>
      <p:ext uri="{BB962C8B-B14F-4D97-AF65-F5344CB8AC3E}">
        <p14:creationId xmlns:p14="http://schemas.microsoft.com/office/powerpoint/2010/main" val="3623166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In sommige landen, zoals in delen van Azië en Afrika, komt er thuis geen water uit de kraan. Daar moeten kinderen dagelijks uren lopen naar een waterput om water te halen, waardoor ze niet altijd naar school kunnen.</a:t>
            </a:r>
          </a:p>
          <a:p>
            <a:r>
              <a:rPr lang="nl-NL" sz="1200" b="0" i="0" kern="1200" dirty="0">
                <a:solidFill>
                  <a:schemeClr val="tx1"/>
                </a:solidFill>
                <a:effectLst/>
                <a:latin typeface="+mn-lt"/>
                <a:ea typeface="+mn-ea"/>
                <a:cs typeface="+mn-cs"/>
              </a:rPr>
              <a:t>Maar op andere plekken is het water uit de put nog niet schoon genoeg. In landen waar geen waterput is, wordt het drinkwater vaak uit een dichtbij stromende rivier gehaald. Maar zo’n rivier wordt vaak niet alleen gebruikt als waterput, maar ook als douche, toilet of plek om kleding te wassen…</a:t>
            </a:r>
          </a:p>
          <a:p>
            <a:r>
              <a:rPr lang="nl-NL" sz="1200" b="0" i="0" kern="1200" dirty="0">
                <a:solidFill>
                  <a:schemeClr val="tx1"/>
                </a:solidFill>
                <a:effectLst/>
                <a:latin typeface="+mn-lt"/>
                <a:ea typeface="+mn-ea"/>
                <a:cs typeface="+mn-cs"/>
              </a:rPr>
              <a:t>Op sommige plekken zijn wél al goede waterputten aangelegd! Hier kan betrouwbaar drinkwater gehaald worden. Samen met Water </a:t>
            </a:r>
            <a:r>
              <a:rPr lang="nl-NL" sz="1200" b="0" i="0" kern="1200" dirty="0" err="1">
                <a:solidFill>
                  <a:schemeClr val="tx1"/>
                </a:solidFill>
                <a:effectLst/>
                <a:latin typeface="+mn-lt"/>
                <a:ea typeface="+mn-ea"/>
                <a:cs typeface="+mn-cs"/>
              </a:rPr>
              <a:t>for</a:t>
            </a:r>
            <a:r>
              <a:rPr lang="nl-NL" sz="1200" b="0" i="0" kern="1200" dirty="0">
                <a:solidFill>
                  <a:schemeClr val="tx1"/>
                </a:solidFill>
                <a:effectLst/>
                <a:latin typeface="+mn-lt"/>
                <a:ea typeface="+mn-ea"/>
                <a:cs typeface="+mn-cs"/>
              </a:rPr>
              <a:t> Life wil Evides dat iederéén op de wereld toegang heeft tot betrouwbaar drinkwater en een toilet. Bekijk het filmpje hieronder en lees op </a:t>
            </a:r>
            <a:r>
              <a:rPr lang="nl-NL" sz="1200" b="0" i="0" kern="1200" dirty="0">
                <a:solidFill>
                  <a:schemeClr val="tx1"/>
                </a:solidFill>
                <a:effectLst/>
                <a:latin typeface="+mn-lt"/>
                <a:ea typeface="+mn-ea"/>
                <a:cs typeface="+mn-cs"/>
                <a:hlinkClick r:id="rId3"/>
              </a:rPr>
              <a:t>Water </a:t>
            </a:r>
            <a:r>
              <a:rPr lang="nl-NL" sz="1200" b="0" i="0" kern="1200" dirty="0" err="1">
                <a:solidFill>
                  <a:schemeClr val="tx1"/>
                </a:solidFill>
                <a:effectLst/>
                <a:latin typeface="+mn-lt"/>
                <a:ea typeface="+mn-ea"/>
                <a:cs typeface="+mn-cs"/>
                <a:hlinkClick r:id="rId3"/>
              </a:rPr>
              <a:t>for</a:t>
            </a:r>
            <a:r>
              <a:rPr lang="nl-NL" sz="1200" b="0" i="0" kern="1200" dirty="0">
                <a:solidFill>
                  <a:schemeClr val="tx1"/>
                </a:solidFill>
                <a:effectLst/>
                <a:latin typeface="+mn-lt"/>
                <a:ea typeface="+mn-ea"/>
                <a:cs typeface="+mn-cs"/>
                <a:hlinkClick r:id="rId3"/>
              </a:rPr>
              <a:t> life</a:t>
            </a:r>
            <a:r>
              <a:rPr lang="nl-NL" sz="1200" b="0" i="0" kern="1200" dirty="0">
                <a:solidFill>
                  <a:schemeClr val="tx1"/>
                </a:solidFill>
                <a:effectLst/>
                <a:latin typeface="+mn-lt"/>
                <a:ea typeface="+mn-ea"/>
                <a:cs typeface="+mn-cs"/>
              </a:rPr>
              <a:t> meer over hoe wij ons hier samen voor inzetten. </a:t>
            </a:r>
          </a:p>
          <a:p>
            <a:r>
              <a:rPr lang="nl-NL" sz="1200" b="0" i="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20</a:t>
            </a:fld>
            <a:endParaRPr lang="nl-NL"/>
          </a:p>
        </p:txBody>
      </p:sp>
    </p:spTree>
    <p:extLst>
      <p:ext uri="{BB962C8B-B14F-4D97-AF65-F5344CB8AC3E}">
        <p14:creationId xmlns:p14="http://schemas.microsoft.com/office/powerpoint/2010/main" val="3640409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Doen jullie als klas ook mee en verzin een plan voor Water </a:t>
            </a:r>
            <a:r>
              <a:rPr lang="nl-NL" dirty="0" err="1"/>
              <a:t>for</a:t>
            </a:r>
            <a:r>
              <a:rPr lang="nl-NL" dirty="0"/>
              <a:t> life en geef dit door aan ons, educatie@evides.nl </a:t>
            </a:r>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21</a:t>
            </a:fld>
            <a:endParaRPr lang="nl-NL"/>
          </a:p>
        </p:txBody>
      </p:sp>
    </p:spTree>
    <p:extLst>
      <p:ext uri="{BB962C8B-B14F-4D97-AF65-F5344CB8AC3E}">
        <p14:creationId xmlns:p14="http://schemas.microsoft.com/office/powerpoint/2010/main" val="2851214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22</a:t>
            </a:fld>
            <a:endParaRPr lang="nl-NL"/>
          </a:p>
        </p:txBody>
      </p:sp>
    </p:spTree>
    <p:extLst>
      <p:ext uri="{BB962C8B-B14F-4D97-AF65-F5344CB8AC3E}">
        <p14:creationId xmlns:p14="http://schemas.microsoft.com/office/powerpoint/2010/main" val="1866817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23</a:t>
            </a:fld>
            <a:endParaRPr lang="nl-NL"/>
          </a:p>
        </p:txBody>
      </p:sp>
    </p:spTree>
    <p:extLst>
      <p:ext uri="{BB962C8B-B14F-4D97-AF65-F5344CB8AC3E}">
        <p14:creationId xmlns:p14="http://schemas.microsoft.com/office/powerpoint/2010/main" val="2767648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kern="1200" dirty="0">
                <a:solidFill>
                  <a:schemeClr val="tx1"/>
                </a:solidFill>
                <a:effectLst/>
                <a:latin typeface="Arial" charset="0"/>
                <a:ea typeface="ＭＳ Ｐゴシック" charset="0"/>
                <a:cs typeface="ＭＳ Ｐゴシック" charset="0"/>
              </a:rPr>
              <a:t>Alle onderwerpen komen verder in de presentatie aan bod. </a:t>
            </a:r>
          </a:p>
          <a:p>
            <a:endParaRPr lang="nl-NL" sz="800" kern="1200" dirty="0">
              <a:solidFill>
                <a:schemeClr val="tx1"/>
              </a:solidFill>
              <a:effectLst/>
              <a:latin typeface="Arial" charset="0"/>
              <a:ea typeface="ＭＳ Ｐゴシック" charset="0"/>
              <a:cs typeface="ＭＳ Ｐゴシック" charset="0"/>
            </a:endParaRPr>
          </a:p>
          <a:p>
            <a:endParaRPr lang="nl-NL" sz="800" kern="1200" dirty="0">
              <a:solidFill>
                <a:schemeClr val="tx1"/>
              </a:solidFill>
              <a:effectLst/>
              <a:latin typeface="Arial" charset="0"/>
              <a:ea typeface="ＭＳ Ｐゴシック" charset="0"/>
              <a:cs typeface="ＭＳ Ｐゴシック" charset="0"/>
            </a:endParaRPr>
          </a:p>
          <a:p>
            <a:endParaRPr lang="nl-NL" sz="800" kern="1200" dirty="0">
              <a:solidFill>
                <a:schemeClr val="tx1"/>
              </a:solidFill>
              <a:effectLst/>
              <a:latin typeface="Arial" charset="0"/>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3</a:t>
            </a:fld>
            <a:endParaRPr lang="nl-NL"/>
          </a:p>
        </p:txBody>
      </p:sp>
    </p:spTree>
    <p:extLst>
      <p:ext uri="{BB962C8B-B14F-4D97-AF65-F5344CB8AC3E}">
        <p14:creationId xmlns:p14="http://schemas.microsoft.com/office/powerpoint/2010/main" val="67770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kern="1200" dirty="0">
                <a:solidFill>
                  <a:schemeClr val="tx1"/>
                </a:solidFill>
                <a:effectLst/>
                <a:latin typeface="Arial" charset="0"/>
                <a:ea typeface="ＭＳ Ｐゴシック" charset="0"/>
                <a:cs typeface="ＭＳ Ｐゴシック" charset="0"/>
              </a:rPr>
              <a:t>Het maken van kraanwater duurt wel 153 dagen. Het wordt gemaakt van water uit rivieren, uit de duinen of uit de grond. Voordat je het schoon genoeg is dat je het kunt drinken, moet er wel heel wat gebeuren. Het begint allemaal bij de bron en de kringloop van het water (ga naar volgende dia). </a:t>
            </a: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4</a:t>
            </a:fld>
            <a:endParaRPr lang="nl-NL"/>
          </a:p>
        </p:txBody>
      </p:sp>
    </p:spTree>
    <p:extLst>
      <p:ext uri="{BB962C8B-B14F-4D97-AF65-F5344CB8AC3E}">
        <p14:creationId xmlns:p14="http://schemas.microsoft.com/office/powerpoint/2010/main" val="142019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sz="800" kern="1200" dirty="0">
                <a:solidFill>
                  <a:schemeClr val="tx1"/>
                </a:solidFill>
                <a:effectLst/>
                <a:latin typeface="Arial" charset="0"/>
                <a:ea typeface="ＭＳ Ｐゴシック" charset="0"/>
                <a:cs typeface="ＭＳ Ｐゴシック" charset="0"/>
              </a:rPr>
              <a:t>Het water dat wij drinken, bestaat net zo lang als de aarde. De hoeveelheid water op de aarde blijft altijd hetzelfde, maar het verandert wel van vorm. Water</a:t>
            </a:r>
            <a:r>
              <a:rPr lang="nl-NL" sz="800" kern="1200" baseline="0" dirty="0">
                <a:solidFill>
                  <a:schemeClr val="tx1"/>
                </a:solidFill>
                <a:effectLst/>
                <a:latin typeface="Arial" charset="0"/>
                <a:ea typeface="ＭＳ Ｐゴシック" charset="0"/>
                <a:cs typeface="ＭＳ Ｐゴシック" charset="0"/>
              </a:rPr>
              <a:t> kan vloeibaar zijn, bevroren als ijs of water kan de vorm aannemen van waterdamp. Het veranderen van vorm gebeurt tijdens de waterkringloop. </a:t>
            </a:r>
            <a:r>
              <a:rPr lang="nl-NL" sz="800" kern="1200" dirty="0">
                <a:solidFill>
                  <a:schemeClr val="tx1"/>
                </a:solidFill>
                <a:effectLst/>
                <a:latin typeface="Arial" charset="0"/>
                <a:ea typeface="ＭＳ Ｐゴシック" charset="0"/>
                <a:cs typeface="ＭＳ Ｐゴシック" charset="0"/>
              </a:rPr>
              <a:t>Laat het filmpje zien ter verduidelijking.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800" kern="1200" dirty="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sz="800" kern="1200" dirty="0">
                <a:solidFill>
                  <a:schemeClr val="tx1"/>
                </a:solidFill>
                <a:effectLst/>
                <a:latin typeface="Arial" charset="0"/>
                <a:ea typeface="ＭＳ Ｐゴシック" charset="0"/>
                <a:cs typeface="ＭＳ Ｐゴシック" charset="0"/>
              </a:rPr>
              <a:t>Tip: vraag de leerlingen of iemand weet hoe de kringloop van het water gaat.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800" kern="1200" dirty="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800" kern="1200" dirty="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800" kern="1200" dirty="0">
              <a:solidFill>
                <a:schemeClr val="tx1"/>
              </a:solidFill>
              <a:effectLst/>
              <a:latin typeface="Arial" charset="0"/>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5</a:t>
            </a:fld>
            <a:endParaRPr lang="nl-NL"/>
          </a:p>
        </p:txBody>
      </p:sp>
    </p:spTree>
    <p:extLst>
      <p:ext uri="{BB962C8B-B14F-4D97-AF65-F5344CB8AC3E}">
        <p14:creationId xmlns:p14="http://schemas.microsoft.com/office/powerpoint/2010/main" val="3721815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sz="800" kern="1200" dirty="0">
                <a:solidFill>
                  <a:schemeClr val="tx1"/>
                </a:solidFill>
                <a:effectLst/>
                <a:latin typeface="Arial" charset="0"/>
                <a:ea typeface="ＭＳ Ｐゴシック" charset="0"/>
                <a:cs typeface="ＭＳ Ｐゴシック" charset="0"/>
              </a:rPr>
              <a:t>Driekwart van het aardoppervlak bestaat uit water. Daarvan is 97,5 procent zout water. Zout water is niet geschikt voor het maken van kraanwater. De rest van het water op aarde, 2,5 procent, is zoet water. De helft van het zoete water is bevroren op de Zuid- en Noordpool en in bergtoppen. Daardoor kun je het niet gebruiken om kraanwater van te maken. Er blijft maar 1 procent van het water op de aarde over waar je kraanwater van kunt maken. Dat water zit onder de grond, in de duinen of in rivieren.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800" kern="1200" dirty="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sz="800" kern="1200" dirty="0">
                <a:solidFill>
                  <a:schemeClr val="tx1"/>
                </a:solidFill>
                <a:effectLst/>
                <a:latin typeface="Arial" charset="0"/>
                <a:ea typeface="ＭＳ Ｐゴシック" charset="0"/>
                <a:cs typeface="ＭＳ Ｐゴシック" charset="0"/>
              </a:rPr>
              <a:t>Om goed drinkwater te kunnen maken,</a:t>
            </a:r>
            <a:r>
              <a:rPr lang="nl-NL" sz="800" kern="1200" baseline="0" dirty="0">
                <a:solidFill>
                  <a:schemeClr val="tx1"/>
                </a:solidFill>
                <a:effectLst/>
                <a:latin typeface="Arial" charset="0"/>
                <a:ea typeface="ＭＳ Ｐゴシック" charset="0"/>
                <a:cs typeface="ＭＳ Ｐゴシック" charset="0"/>
              </a:rPr>
              <a:t> moet de bodem waar het water uit komt schoon zijn; geen olie of bestrijdingsmiddelen. Natuur kan heel goed samengaan met waterwinning. Daarom zijn veel waterwingebieden van Evides ook belangrijke en mooie natuurgebieden voor planten, dieren en mensen. </a:t>
            </a:r>
            <a:endParaRPr lang="nl-NL" sz="800" kern="1200" dirty="0">
              <a:solidFill>
                <a:schemeClr val="tx1"/>
              </a:solidFill>
              <a:effectLst/>
              <a:latin typeface="Arial" charset="0"/>
              <a:ea typeface="ＭＳ Ｐゴシック" charset="0"/>
              <a:cs typeface="ＭＳ Ｐゴシック"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6</a:t>
            </a:fld>
            <a:endParaRPr lang="nl-NL"/>
          </a:p>
        </p:txBody>
      </p:sp>
    </p:spTree>
    <p:extLst>
      <p:ext uri="{BB962C8B-B14F-4D97-AF65-F5344CB8AC3E}">
        <p14:creationId xmlns:p14="http://schemas.microsoft.com/office/powerpoint/2010/main" val="1269552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kern="1200" dirty="0">
                <a:solidFill>
                  <a:schemeClr val="tx1"/>
                </a:solidFill>
                <a:effectLst/>
                <a:latin typeface="Arial" charset="0"/>
                <a:ea typeface="ＭＳ Ｐゴシック" charset="0"/>
                <a:cs typeface="ＭＳ Ｐゴシック" charset="0"/>
              </a:rPr>
              <a:t>Het meeste kraanwater maken we van water uit de rivier Maas. Dit water slaan we eerst enkele</a:t>
            </a:r>
            <a:r>
              <a:rPr lang="nl-NL" sz="1600" kern="1200" baseline="0" dirty="0">
                <a:solidFill>
                  <a:schemeClr val="tx1"/>
                </a:solidFill>
                <a:effectLst/>
                <a:latin typeface="Arial" charset="0"/>
                <a:ea typeface="ＭＳ Ｐゴシック" charset="0"/>
                <a:cs typeface="ＭＳ Ｐゴシック" charset="0"/>
              </a:rPr>
              <a:t> maanden op in enorme spaarbekkens; te vergelijken met grote meren.</a:t>
            </a:r>
          </a:p>
          <a:p>
            <a:r>
              <a:rPr lang="nl-NL" sz="800" kern="1200" dirty="0">
                <a:solidFill>
                  <a:schemeClr val="tx1"/>
                </a:solidFill>
                <a:effectLst/>
                <a:latin typeface="Arial" charset="0"/>
                <a:ea typeface="ＭＳ Ｐゴシック" charset="0"/>
                <a:cs typeface="ＭＳ Ｐゴシック" charset="0"/>
              </a:rPr>
              <a:t> </a:t>
            </a: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7</a:t>
            </a:fld>
            <a:endParaRPr lang="nl-NL"/>
          </a:p>
        </p:txBody>
      </p:sp>
    </p:spTree>
    <p:extLst>
      <p:ext uri="{BB962C8B-B14F-4D97-AF65-F5344CB8AC3E}">
        <p14:creationId xmlns:p14="http://schemas.microsoft.com/office/powerpoint/2010/main" val="3902946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None/>
            </a:pPr>
            <a:r>
              <a:rPr lang="nl-NL" sz="800" kern="1200" dirty="0">
                <a:solidFill>
                  <a:schemeClr val="tx1"/>
                </a:solidFill>
                <a:effectLst/>
                <a:latin typeface="Arial" charset="0"/>
                <a:ea typeface="ＭＳ Ｐゴシック" charset="0"/>
                <a:cs typeface="ＭＳ Ｐゴシック" charset="0"/>
              </a:rPr>
              <a:t>In 7 stappen naar schoon kraanwater</a:t>
            </a:r>
            <a:r>
              <a:rPr lang="nl-NL" sz="800" kern="1200" baseline="0" dirty="0">
                <a:solidFill>
                  <a:schemeClr val="tx1"/>
                </a:solidFill>
                <a:effectLst/>
                <a:latin typeface="Arial" charset="0"/>
                <a:ea typeface="ＭＳ Ｐゴシック" charset="0"/>
                <a:cs typeface="ＭＳ Ｐゴシック" charset="0"/>
              </a:rPr>
              <a:t> (laat de kinderen ze opnoemen, via de animatie laat je het juiste antwoord zien)</a:t>
            </a:r>
            <a:endParaRPr lang="nl-NL" sz="800" kern="1200" dirty="0">
              <a:solidFill>
                <a:schemeClr val="tx1"/>
              </a:solidFill>
              <a:effectLst/>
              <a:latin typeface="Arial" charset="0"/>
              <a:ea typeface="ＭＳ Ｐゴシック" charset="0"/>
              <a:cs typeface="ＭＳ Ｐゴシック" charset="0"/>
            </a:endParaRPr>
          </a:p>
          <a:p>
            <a:pPr marL="0" lvl="0" indent="0">
              <a:buNone/>
            </a:pPr>
            <a:endParaRPr lang="nl-NL" sz="800" kern="1200" dirty="0">
              <a:solidFill>
                <a:schemeClr val="tx1"/>
              </a:solidFill>
              <a:effectLst/>
              <a:latin typeface="Arial" charset="0"/>
              <a:ea typeface="ＭＳ Ｐゴシック" charset="0"/>
              <a:cs typeface="ＭＳ Ｐゴシック" charset="0"/>
            </a:endParaRPr>
          </a:p>
          <a:p>
            <a:pPr marL="228600" lvl="0" indent="-228600">
              <a:buAutoNum type="arabicPeriod"/>
            </a:pPr>
            <a:r>
              <a:rPr lang="nl-NL" sz="800" kern="1200" dirty="0">
                <a:solidFill>
                  <a:schemeClr val="tx1"/>
                </a:solidFill>
                <a:effectLst/>
                <a:latin typeface="Arial" charset="0"/>
                <a:ea typeface="ＭＳ Ｐゴシック" charset="0"/>
                <a:cs typeface="ＭＳ Ｐゴシック" charset="0"/>
              </a:rPr>
              <a:t>Eerst halen we water uit de rivier. Dit water slaan we enkele maanden op in enorme spaarbekkens. Die spaarbekkens lijken op grote meren. Hier doet de natuur haar werk en zakt het vuil naar de bodem. Hierdoor verbetert de waterkwaliteit al.</a:t>
            </a:r>
          </a:p>
          <a:p>
            <a:pPr marL="228600" lvl="0" indent="-228600">
              <a:buFont typeface="+mj-lt"/>
              <a:buAutoNum type="arabicPeriod"/>
            </a:pPr>
            <a:r>
              <a:rPr lang="nl-NL" sz="800" kern="1200" dirty="0">
                <a:solidFill>
                  <a:schemeClr val="tx1"/>
                </a:solidFill>
                <a:effectLst/>
                <a:latin typeface="Arial" charset="0"/>
                <a:ea typeface="ＭＳ Ｐゴシック" charset="0"/>
                <a:cs typeface="ＭＳ Ｐゴシック" charset="0"/>
              </a:rPr>
              <a:t>Het water pompen we uit de spaarbekkens naar grote waterfabrieken: de drinkwaterzuiveringen.</a:t>
            </a:r>
          </a:p>
          <a:p>
            <a:pPr marL="228600" lvl="0" indent="-228600">
              <a:buFont typeface="+mj-lt"/>
              <a:buAutoNum type="arabicPeriod"/>
            </a:pPr>
            <a:r>
              <a:rPr lang="nl-NL" sz="800" kern="1200" dirty="0">
                <a:solidFill>
                  <a:schemeClr val="tx1"/>
                </a:solidFill>
                <a:effectLst/>
                <a:latin typeface="Arial" charset="0"/>
                <a:ea typeface="ＭＳ Ｐゴシック" charset="0"/>
                <a:cs typeface="ＭＳ Ｐゴシック" charset="0"/>
              </a:rPr>
              <a:t>Eerst wordt het water gefilterd, waarmee we grotere vuildeeltjes uit het water verwijderen.</a:t>
            </a:r>
          </a:p>
          <a:p>
            <a:pPr marL="228600" lvl="0" indent="-228600">
              <a:buFont typeface="+mj-lt"/>
              <a:buAutoNum type="arabicPeriod"/>
            </a:pPr>
            <a:r>
              <a:rPr lang="nl-NL" sz="800" kern="1200" dirty="0">
                <a:solidFill>
                  <a:schemeClr val="tx1"/>
                </a:solidFill>
                <a:effectLst/>
                <a:latin typeface="Arial" charset="0"/>
                <a:ea typeface="ＭＳ Ｐゴシック" charset="0"/>
                <a:cs typeface="ＭＳ Ｐゴシック" charset="0"/>
              </a:rPr>
              <a:t>Door het toevoegen van kleine ijzerdeeltjes, die werken als een magneet voor het kleinere vuil, ontstaan vlokken. Door de vlokken uit het water te halen, gaat het vuil gelijk mee.</a:t>
            </a:r>
          </a:p>
          <a:p>
            <a:pPr marL="228600" lvl="0" indent="-228600">
              <a:buFont typeface="+mj-lt"/>
              <a:buAutoNum type="arabicPeriod"/>
            </a:pPr>
            <a:r>
              <a:rPr lang="nl-NL" sz="800" kern="1200" dirty="0">
                <a:solidFill>
                  <a:schemeClr val="tx1"/>
                </a:solidFill>
                <a:effectLst/>
                <a:latin typeface="Arial" charset="0"/>
                <a:ea typeface="ＭＳ Ｐゴシック" charset="0"/>
                <a:cs typeface="ＭＳ Ｐゴシック" charset="0"/>
              </a:rPr>
              <a:t>Met ultraviolet licht doden we de kleine deeltjes, zoals bacteriën.</a:t>
            </a:r>
          </a:p>
          <a:p>
            <a:pPr marL="228600" lvl="0" indent="-228600">
              <a:buFont typeface="+mj-lt"/>
              <a:buAutoNum type="arabicPeriod"/>
            </a:pPr>
            <a:r>
              <a:rPr lang="nl-NL" sz="800" kern="1200" dirty="0">
                <a:solidFill>
                  <a:schemeClr val="tx1"/>
                </a:solidFill>
                <a:effectLst/>
                <a:latin typeface="Arial" charset="0"/>
                <a:ea typeface="ＭＳ Ｐゴシック" charset="0"/>
                <a:cs typeface="ＭＳ Ｐゴシック" charset="0"/>
              </a:rPr>
              <a:t>Als laatste halen we het water door actief koolfilters; dit zorgt ervoor dat het water lekker smaakt, goed ruikt en de juiste kleur heeft.</a:t>
            </a:r>
          </a:p>
          <a:p>
            <a:pPr marL="228600" lvl="0" indent="-228600">
              <a:buFont typeface="+mj-lt"/>
              <a:buAutoNum type="arabicPeriod"/>
            </a:pPr>
            <a:r>
              <a:rPr lang="nl-NL" sz="800" kern="1200" dirty="0">
                <a:solidFill>
                  <a:schemeClr val="tx1"/>
                </a:solidFill>
                <a:effectLst/>
                <a:latin typeface="Arial" charset="0"/>
                <a:ea typeface="ＭＳ Ｐゴシック" charset="0"/>
                <a:cs typeface="ＭＳ Ｐゴシック" charset="0"/>
              </a:rPr>
              <a:t>Het water is nu schoon. We slaan het gezuiverde water op in een grote opslagtanks. Via een ondergronds leidingnet pompen we het kraanwater naar jouw huis.</a:t>
            </a:r>
          </a:p>
          <a:p>
            <a:r>
              <a:rPr lang="nl-NL" sz="800" kern="1200" dirty="0">
                <a:solidFill>
                  <a:schemeClr val="tx1"/>
                </a:solidFill>
                <a:effectLst/>
                <a:latin typeface="Arial" charset="0"/>
                <a:ea typeface="ＭＳ Ｐゴシック" charset="0"/>
                <a:cs typeface="ＭＳ Ｐゴシック" charset="0"/>
              </a:rPr>
              <a:t> </a:t>
            </a:r>
          </a:p>
          <a:p>
            <a:endParaRPr lang="nl-NL" dirty="0"/>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8</a:t>
            </a:fld>
            <a:endParaRPr lang="nl-NL"/>
          </a:p>
        </p:txBody>
      </p:sp>
    </p:spTree>
    <p:extLst>
      <p:ext uri="{BB962C8B-B14F-4D97-AF65-F5344CB8AC3E}">
        <p14:creationId xmlns:p14="http://schemas.microsoft.com/office/powerpoint/2010/main" val="3984945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uitvoeren van het waterproefje met de leerlingen. Bouw je eigen waterzuivering. </a:t>
            </a:r>
          </a:p>
        </p:txBody>
      </p:sp>
      <p:sp>
        <p:nvSpPr>
          <p:cNvPr id="4" name="Tijdelijke aanduiding voor dianummer 3"/>
          <p:cNvSpPr>
            <a:spLocks noGrp="1"/>
          </p:cNvSpPr>
          <p:nvPr>
            <p:ph type="sldNum" sz="quarter" idx="5"/>
          </p:nvPr>
        </p:nvSpPr>
        <p:spPr/>
        <p:txBody>
          <a:bodyPr/>
          <a:lstStyle/>
          <a:p>
            <a:fld id="{91266F4A-C801-BE41-B22F-AAE0524B905E}" type="slidenum">
              <a:rPr lang="nl-NL" smtClean="0"/>
              <a:t>9</a:t>
            </a:fld>
            <a:endParaRPr lang="nl-NL"/>
          </a:p>
        </p:txBody>
      </p:sp>
    </p:spTree>
    <p:extLst>
      <p:ext uri="{BB962C8B-B14F-4D97-AF65-F5344CB8AC3E}">
        <p14:creationId xmlns:p14="http://schemas.microsoft.com/office/powerpoint/2010/main" val="1015345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9A36C8FA-F612-F941-B48E-5310631829BF}" type="datetimeFigureOut">
              <a:rPr lang="nl-NL" smtClean="0"/>
              <a:t>28-11-2022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367159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A36C8FA-F612-F941-B48E-5310631829BF}" type="datetimeFigureOut">
              <a:rPr lang="nl-NL" smtClean="0"/>
              <a:t>28-11-2022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4030454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A36C8FA-F612-F941-B48E-5310631829BF}" type="datetimeFigureOut">
              <a:rPr lang="nl-NL" smtClean="0"/>
              <a:t>28-11-2022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78474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A36C8FA-F612-F941-B48E-5310631829BF}" type="datetimeFigureOut">
              <a:rPr lang="nl-NL" smtClean="0"/>
              <a:t>28-11-2022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14511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A36C8FA-F612-F941-B48E-5310631829BF}" type="datetimeFigureOut">
              <a:rPr lang="nl-NL" smtClean="0"/>
              <a:t>28-11-2022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2679299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A36C8FA-F612-F941-B48E-5310631829BF}" type="datetimeFigureOut">
              <a:rPr lang="nl-NL" smtClean="0"/>
              <a:t>28-11-2022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417946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A36C8FA-F612-F941-B48E-5310631829BF}" type="datetimeFigureOut">
              <a:rPr lang="nl-NL" smtClean="0"/>
              <a:t>28-11-2022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287760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9A36C8FA-F612-F941-B48E-5310631829BF}" type="datetimeFigureOut">
              <a:rPr lang="nl-NL" smtClean="0"/>
              <a:t>28-11-2022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223574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6C8FA-F612-F941-B48E-5310631829BF}" type="datetimeFigureOut">
              <a:rPr lang="nl-NL" smtClean="0"/>
              <a:t>28-11-2022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7133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A36C8FA-F612-F941-B48E-5310631829BF}" type="datetimeFigureOut">
              <a:rPr lang="nl-NL" smtClean="0"/>
              <a:t>28-11-2022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10208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A36C8FA-F612-F941-B48E-5310631829BF}" type="datetimeFigureOut">
              <a:rPr lang="nl-NL" smtClean="0"/>
              <a:t>28-11-2022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1B80569-3D87-0B41-A510-321D7880549F}" type="slidenum">
              <a:rPr lang="nl-NL" smtClean="0"/>
              <a:t>‹nr.›</a:t>
            </a:fld>
            <a:endParaRPr lang="nl-NL"/>
          </a:p>
        </p:txBody>
      </p:sp>
    </p:spTree>
    <p:extLst>
      <p:ext uri="{BB962C8B-B14F-4D97-AF65-F5344CB8AC3E}">
        <p14:creationId xmlns:p14="http://schemas.microsoft.com/office/powerpoint/2010/main" val="250000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6C8FA-F612-F941-B48E-5310631829BF}" type="datetimeFigureOut">
              <a:rPr lang="nl-NL" smtClean="0"/>
              <a:t>28-11-2022</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80569-3D87-0B41-A510-321D7880549F}" type="slidenum">
              <a:rPr lang="nl-NL" smtClean="0"/>
              <a:t>‹nr.›</a:t>
            </a:fld>
            <a:endParaRPr lang="nl-NL"/>
          </a:p>
        </p:txBody>
      </p:sp>
    </p:spTree>
    <p:extLst>
      <p:ext uri="{BB962C8B-B14F-4D97-AF65-F5344CB8AC3E}">
        <p14:creationId xmlns:p14="http://schemas.microsoft.com/office/powerpoint/2010/main" val="33885082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waterwise.nl/hv/schoon" TargetMode="Externa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jp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gif"/><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emf"/><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jp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2.jpg"/><Relationship Id="rId7" Type="http://schemas.openxmlformats.org/officeDocument/2006/relationships/hyperlink" Target="http://www.google.nl/url?sa=i&amp;rct=j&amp;q=&amp;esrc=s&amp;frm=1&amp;source=images&amp;cd=&amp;cad=rja&amp;uact=8&amp;ved=0CAcQjRw&amp;url=http://www.healthyvega.nl/tips/gezond-eten-waar-moet-ik-beginnen-start-bij-je-ontbijt/&amp;ei=giTnVKz1EsqHPZmEgfAN&amp;bvm=bv.86475890,d.ZWU&amp;psig=AFQjCNF8R-FpCq5U6BAEBqNYx-G4CTUrgA&amp;ust=142452063818205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www.google.nl/url?sa=i&amp;rct=j&amp;q=&amp;esrc=s&amp;frm=1&amp;source=images&amp;cd=&amp;cad=rja&amp;uact=8&amp;ved=0CAcQjRw&amp;url=http://www.francescakookt.nl/review-eibertje-kiest/&amp;ei=ciPnVMPZI4PNPYKmgMgH&amp;bvm=bv.86475890,d.ZWU&amp;psig=AFQjCNGC_eTi0vkMXCfeEuKhDqY1YGLTRw&amp;ust=1424520388297369" TargetMode="Externa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vimeo.com/manage/videos/497272565" TargetMode="External"/><Relationship Id="rId5" Type="http://schemas.openxmlformats.org/officeDocument/2006/relationships/image" Target="../media/image46.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hyperlink" Target="https://www.youtube.com/watch?time_continue=7&amp;v=aQnIUGYnS1A" TargetMode="Externa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hyperlink" Target="https://evides.lesjedorst.nl/proefjes/muziek-met-water" TargetMode="External"/><Relationship Id="rId3" Type="http://schemas.openxmlformats.org/officeDocument/2006/relationships/image" Target="../media/image12.jpg"/><Relationship Id="rId7" Type="http://schemas.openxmlformats.org/officeDocument/2006/relationships/hyperlink" Target="https://www.youtube.com/watch?v=u9OieqyPmg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vimeo.com/manage/videos/773227555" TargetMode="External"/><Relationship Id="rId5" Type="http://schemas.openxmlformats.org/officeDocument/2006/relationships/hyperlink" Target="https://schooltv.nl/video/de-kringloop-van-het-water-water-is-continu-op-reis/" TargetMode="External"/><Relationship Id="rId4" Type="http://schemas.openxmlformats.org/officeDocument/2006/relationships/image" Target="../media/image1.emf"/><Relationship Id="rId9" Type="http://schemas.openxmlformats.org/officeDocument/2006/relationships/hyperlink" Target="https://evides.lesjedorst.nl/proefjes/papier-onder-wat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vimeo.com/235878096" TargetMode="Externa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EBC4728F-517B-534D-9CAB-65537F2A8FF2}"/>
              </a:ext>
            </a:extLst>
          </p:cNvPr>
          <p:cNvPicPr>
            <a:picLocks noChangeAspect="1"/>
          </p:cNvPicPr>
          <p:nvPr/>
        </p:nvPicPr>
        <p:blipFill>
          <a:blip r:embed="rId3"/>
          <a:stretch>
            <a:fillRect/>
          </a:stretch>
        </p:blipFill>
        <p:spPr>
          <a:xfrm>
            <a:off x="7157686" y="162127"/>
            <a:ext cx="1198039" cy="707147"/>
          </a:xfrm>
          <a:prstGeom prst="rect">
            <a:avLst/>
          </a:prstGeom>
        </p:spPr>
      </p:pic>
      <p:pic>
        <p:nvPicPr>
          <p:cNvPr id="3" name="Afbeelding 2">
            <a:extLst>
              <a:ext uri="{FF2B5EF4-FFF2-40B4-BE49-F238E27FC236}">
                <a16:creationId xmlns:a16="http://schemas.microsoft.com/office/drawing/2014/main" id="{54349427-1981-3B42-894D-62FAD82F6256}"/>
              </a:ext>
            </a:extLst>
          </p:cNvPr>
          <p:cNvPicPr>
            <a:picLocks noChangeAspect="1"/>
          </p:cNvPicPr>
          <p:nvPr/>
        </p:nvPicPr>
        <p:blipFill>
          <a:blip r:embed="rId4"/>
          <a:srcRect/>
          <a:stretch/>
        </p:blipFill>
        <p:spPr>
          <a:xfrm>
            <a:off x="5373" y="0"/>
            <a:ext cx="9138627" cy="6857999"/>
          </a:xfrm>
          <a:prstGeom prst="rect">
            <a:avLst/>
          </a:prstGeom>
        </p:spPr>
      </p:pic>
      <p:pic>
        <p:nvPicPr>
          <p:cNvPr id="4" name="Afbeelding 3">
            <a:extLst>
              <a:ext uri="{FF2B5EF4-FFF2-40B4-BE49-F238E27FC236}">
                <a16:creationId xmlns:a16="http://schemas.microsoft.com/office/drawing/2014/main" id="{B1A0E00B-663E-45EB-A9BF-0BCF292E3FE6}"/>
              </a:ext>
            </a:extLst>
          </p:cNvPr>
          <p:cNvPicPr>
            <a:picLocks noChangeAspect="1"/>
          </p:cNvPicPr>
          <p:nvPr/>
        </p:nvPicPr>
        <p:blipFill>
          <a:blip r:embed="rId3"/>
          <a:stretch>
            <a:fillRect/>
          </a:stretch>
        </p:blipFill>
        <p:spPr>
          <a:xfrm>
            <a:off x="3292097" y="2877311"/>
            <a:ext cx="733252" cy="479952"/>
          </a:xfrm>
          <a:prstGeom prst="rect">
            <a:avLst/>
          </a:prstGeom>
        </p:spPr>
      </p:pic>
      <p:pic>
        <p:nvPicPr>
          <p:cNvPr id="6" name="Afbeelding 5">
            <a:extLst>
              <a:ext uri="{FF2B5EF4-FFF2-40B4-BE49-F238E27FC236}">
                <a16:creationId xmlns:a16="http://schemas.microsoft.com/office/drawing/2014/main" id="{54BD157B-D599-42ED-BF85-2457F410FA24}"/>
              </a:ext>
            </a:extLst>
          </p:cNvPr>
          <p:cNvPicPr>
            <a:picLocks noChangeAspect="1"/>
          </p:cNvPicPr>
          <p:nvPr/>
        </p:nvPicPr>
        <p:blipFill>
          <a:blip r:embed="rId3"/>
          <a:stretch>
            <a:fillRect/>
          </a:stretch>
        </p:blipFill>
        <p:spPr>
          <a:xfrm>
            <a:off x="7564740" y="4316403"/>
            <a:ext cx="790985" cy="466882"/>
          </a:xfrm>
          <a:prstGeom prst="rect">
            <a:avLst/>
          </a:prstGeom>
        </p:spPr>
      </p:pic>
      <p:pic>
        <p:nvPicPr>
          <p:cNvPr id="7" name="Afbeelding 6">
            <a:extLst>
              <a:ext uri="{FF2B5EF4-FFF2-40B4-BE49-F238E27FC236}">
                <a16:creationId xmlns:a16="http://schemas.microsoft.com/office/drawing/2014/main" id="{D384D3BD-EC24-4722-BA12-26B2AB57E476}"/>
              </a:ext>
            </a:extLst>
          </p:cNvPr>
          <p:cNvPicPr>
            <a:picLocks noChangeAspect="1"/>
          </p:cNvPicPr>
          <p:nvPr/>
        </p:nvPicPr>
        <p:blipFill>
          <a:blip r:embed="rId3"/>
          <a:stretch>
            <a:fillRect/>
          </a:stretch>
        </p:blipFill>
        <p:spPr>
          <a:xfrm>
            <a:off x="2042932" y="4795765"/>
            <a:ext cx="769842" cy="454402"/>
          </a:xfrm>
          <a:prstGeom prst="rect">
            <a:avLst/>
          </a:prstGeom>
        </p:spPr>
      </p:pic>
      <p:pic>
        <p:nvPicPr>
          <p:cNvPr id="5" name="Afbeelding 4">
            <a:extLst>
              <a:ext uri="{FF2B5EF4-FFF2-40B4-BE49-F238E27FC236}">
                <a16:creationId xmlns:a16="http://schemas.microsoft.com/office/drawing/2014/main" id="{6DAE138B-2B92-4A3F-A18D-795ED2FC6C3D}"/>
              </a:ext>
            </a:extLst>
          </p:cNvPr>
          <p:cNvPicPr>
            <a:picLocks noChangeAspect="1"/>
          </p:cNvPicPr>
          <p:nvPr/>
        </p:nvPicPr>
        <p:blipFill>
          <a:blip r:embed="rId3"/>
          <a:stretch>
            <a:fillRect/>
          </a:stretch>
        </p:blipFill>
        <p:spPr>
          <a:xfrm>
            <a:off x="7361212" y="2241690"/>
            <a:ext cx="790985" cy="466882"/>
          </a:xfrm>
          <a:prstGeom prst="rect">
            <a:avLst/>
          </a:prstGeom>
        </p:spPr>
      </p:pic>
      <p:pic>
        <p:nvPicPr>
          <p:cNvPr id="8" name="Afbeelding 7">
            <a:extLst>
              <a:ext uri="{FF2B5EF4-FFF2-40B4-BE49-F238E27FC236}">
                <a16:creationId xmlns:a16="http://schemas.microsoft.com/office/drawing/2014/main" id="{6AD60711-5440-4066-9F47-80643F14D6ED}"/>
              </a:ext>
            </a:extLst>
          </p:cNvPr>
          <p:cNvPicPr>
            <a:picLocks noChangeAspect="1"/>
          </p:cNvPicPr>
          <p:nvPr/>
        </p:nvPicPr>
        <p:blipFill>
          <a:blip r:embed="rId3"/>
          <a:stretch>
            <a:fillRect/>
          </a:stretch>
        </p:blipFill>
        <p:spPr>
          <a:xfrm>
            <a:off x="5351627" y="5880159"/>
            <a:ext cx="711243" cy="419814"/>
          </a:xfrm>
          <a:prstGeom prst="rect">
            <a:avLst/>
          </a:prstGeom>
        </p:spPr>
      </p:pic>
    </p:spTree>
    <p:extLst>
      <p:ext uri="{BB962C8B-B14F-4D97-AF65-F5344CB8AC3E}">
        <p14:creationId xmlns:p14="http://schemas.microsoft.com/office/powerpoint/2010/main" val="4553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0" y="15198"/>
            <a:ext cx="9144000" cy="6855986"/>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1046523" y="906958"/>
            <a:ext cx="6285186" cy="1077218"/>
          </a:xfrm>
          <a:prstGeom prst="rect">
            <a:avLst/>
          </a:prstGeom>
          <a:noFill/>
        </p:spPr>
        <p:txBody>
          <a:bodyPr wrap="square" rtlCol="0">
            <a:spAutoFit/>
          </a:bodyPr>
          <a:lstStyle/>
          <a:p>
            <a:r>
              <a:rPr lang="en-US" sz="3200" b="1" dirty="0" err="1">
                <a:latin typeface="Verdana"/>
                <a:cs typeface="Verdana"/>
              </a:rPr>
              <a:t>Werken</a:t>
            </a:r>
            <a:r>
              <a:rPr lang="en-US" sz="3200" b="1" dirty="0">
                <a:latin typeface="Verdana"/>
                <a:cs typeface="Verdana"/>
              </a:rPr>
              <a:t> </a:t>
            </a:r>
            <a:r>
              <a:rPr lang="en-US" sz="3200" b="1" dirty="0" err="1">
                <a:latin typeface="Verdana"/>
                <a:cs typeface="Verdana"/>
              </a:rPr>
              <a:t>bij</a:t>
            </a:r>
            <a:r>
              <a:rPr lang="en-US" sz="3200" b="1" dirty="0">
                <a:latin typeface="Verdana"/>
                <a:cs typeface="Verdana"/>
              </a:rPr>
              <a:t> Evides?</a:t>
            </a:r>
          </a:p>
          <a:p>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792000" y="1411866"/>
            <a:ext cx="4572000" cy="2031325"/>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a:p>
            <a:pPr lvl="1"/>
            <a:endParaRPr lang="nl-NL" dirty="0">
              <a:latin typeface="Verdana" panose="020B0604030504040204" pitchFamily="34" charset="0"/>
              <a:ea typeface="Verdana" panose="020B0604030504040204" pitchFamily="34" charset="0"/>
              <a:cs typeface="Verdana" panose="020B0604030504040204" pitchFamily="34" charset="0"/>
            </a:endParaRPr>
          </a:p>
          <a:p>
            <a:pPr marL="569900" lvl="1" indent="-285750">
              <a:buFontTx/>
              <a:buChar char="-"/>
            </a:pPr>
            <a:r>
              <a:rPr lang="nl-NL" dirty="0">
                <a:latin typeface="Verdana" panose="020B0604030504040204" pitchFamily="34" charset="0"/>
                <a:ea typeface="Verdana" panose="020B0604030504040204" pitchFamily="34" charset="0"/>
                <a:cs typeface="Verdana" panose="020B0604030504040204" pitchFamily="34" charset="0"/>
              </a:rPr>
              <a:t>De onderzoeker</a:t>
            </a:r>
          </a:p>
          <a:p>
            <a:pPr marL="569900" lvl="1" indent="-285750">
              <a:buFontTx/>
              <a:buChar char="-"/>
            </a:pPr>
            <a:r>
              <a:rPr lang="nl-NL" dirty="0">
                <a:latin typeface="Verdana" panose="020B0604030504040204" pitchFamily="34" charset="0"/>
                <a:ea typeface="Verdana" panose="020B0604030504040204" pitchFamily="34" charset="0"/>
                <a:cs typeface="Verdana" panose="020B0604030504040204" pitchFamily="34" charset="0"/>
              </a:rPr>
              <a:t>De operator</a:t>
            </a:r>
          </a:p>
          <a:p>
            <a:pPr marL="569900" lvl="1" indent="-285750">
              <a:buFontTx/>
              <a:buChar char="-"/>
            </a:pPr>
            <a:r>
              <a:rPr lang="nl-NL" dirty="0">
                <a:latin typeface="Verdana" panose="020B0604030504040204" pitchFamily="34" charset="0"/>
                <a:ea typeface="Verdana" panose="020B0604030504040204" pitchFamily="34" charset="0"/>
                <a:cs typeface="Verdana" panose="020B0604030504040204" pitchFamily="34" charset="0"/>
              </a:rPr>
              <a:t>De inspecteur</a:t>
            </a:r>
          </a:p>
          <a:p>
            <a:pPr marL="569900" lvl="1" indent="-285750">
              <a:buFontTx/>
              <a:buChar char="-"/>
            </a:pPr>
            <a:r>
              <a:rPr lang="nl-NL" dirty="0">
                <a:latin typeface="Verdana" panose="020B0604030504040204" pitchFamily="34" charset="0"/>
                <a:ea typeface="Verdana" panose="020B0604030504040204" pitchFamily="34" charset="0"/>
                <a:cs typeface="Verdana" panose="020B0604030504040204" pitchFamily="34" charset="0"/>
              </a:rPr>
              <a:t>De monteur</a:t>
            </a:r>
          </a:p>
          <a:p>
            <a:pPr marL="569900" lvl="1" indent="-285750">
              <a:buFontTx/>
              <a:buChar char="-"/>
            </a:pPr>
            <a:r>
              <a:rPr lang="nl-NL" dirty="0">
                <a:latin typeface="Verdana" panose="020B0604030504040204" pitchFamily="34" charset="0"/>
                <a:ea typeface="Verdana" panose="020B0604030504040204" pitchFamily="34" charset="0"/>
                <a:cs typeface="Verdana" panose="020B0604030504040204" pitchFamily="34" charset="0"/>
              </a:rPr>
              <a:t>De servicemedewerker</a:t>
            </a:r>
          </a:p>
        </p:txBody>
      </p:sp>
      <p:pic>
        <p:nvPicPr>
          <p:cNvPr id="9" name="Afbeelding 8">
            <a:extLst>
              <a:ext uri="{FF2B5EF4-FFF2-40B4-BE49-F238E27FC236}">
                <a16:creationId xmlns:a16="http://schemas.microsoft.com/office/drawing/2014/main" id="{A77B1EED-7235-4A07-A650-39C815909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3046" y="1748728"/>
            <a:ext cx="2760389" cy="2760389"/>
          </a:xfrm>
          <a:prstGeom prst="rect">
            <a:avLst/>
          </a:prstGeom>
          <a:ln>
            <a:noFill/>
          </a:ln>
          <a:effectLst>
            <a:softEdge rad="112500"/>
          </a:effectLst>
        </p:spPr>
      </p:pic>
      <p:sp>
        <p:nvSpPr>
          <p:cNvPr id="11" name="Rounded Rectangle 18">
            <a:extLst>
              <a:ext uri="{FF2B5EF4-FFF2-40B4-BE49-F238E27FC236}">
                <a16:creationId xmlns:a16="http://schemas.microsoft.com/office/drawing/2014/main" id="{075784CA-EF49-4FAD-AE3C-54D16B370CB2}"/>
              </a:ext>
            </a:extLst>
          </p:cNvPr>
          <p:cNvSpPr/>
          <p:nvPr/>
        </p:nvSpPr>
        <p:spPr bwMode="auto">
          <a:xfrm rot="21356666">
            <a:off x="4089353" y="4525186"/>
            <a:ext cx="3917252" cy="658962"/>
          </a:xfrm>
          <a:prstGeom prst="roundRect">
            <a:avLst>
              <a:gd name="adj" fmla="val 4034"/>
            </a:avLst>
          </a:prstGeom>
          <a:solidFill>
            <a:srgbClr val="005B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TextBox 19">
            <a:extLst>
              <a:ext uri="{FF2B5EF4-FFF2-40B4-BE49-F238E27FC236}">
                <a16:creationId xmlns:a16="http://schemas.microsoft.com/office/drawing/2014/main" id="{54CF46DD-6CF7-4026-8770-F7F7E2F8C7CD}"/>
              </a:ext>
            </a:extLst>
          </p:cNvPr>
          <p:cNvSpPr txBox="1"/>
          <p:nvPr/>
        </p:nvSpPr>
        <p:spPr>
          <a:xfrm rot="21356666">
            <a:off x="4078018" y="4689684"/>
            <a:ext cx="4066050" cy="343684"/>
          </a:xfrm>
          <a:prstGeom prst="rect">
            <a:avLst/>
          </a:prstGeom>
          <a:noFill/>
        </p:spPr>
        <p:txBody>
          <a:bodyPr wrap="square" rtlCol="0">
            <a:spAutoFit/>
          </a:bodyPr>
          <a:lstStyle/>
          <a:p>
            <a:pPr lvl="1">
              <a:lnSpc>
                <a:spcPct val="120000"/>
              </a:lnSpc>
            </a:pPr>
            <a:r>
              <a:rPr lang="en-US" sz="1400" dirty="0">
                <a:solidFill>
                  <a:schemeClr val="bg1"/>
                </a:solidFill>
                <a:latin typeface="Verdana"/>
                <a:cs typeface="Verdana"/>
              </a:rPr>
              <a:t>In 153 </a:t>
            </a:r>
            <a:r>
              <a:rPr lang="en-US" sz="1400" dirty="0" err="1">
                <a:solidFill>
                  <a:schemeClr val="bg1"/>
                </a:solidFill>
                <a:latin typeface="Verdana"/>
                <a:cs typeface="Verdana"/>
              </a:rPr>
              <a:t>dagen</a:t>
            </a:r>
            <a:r>
              <a:rPr lang="en-US" sz="1400" dirty="0">
                <a:solidFill>
                  <a:schemeClr val="bg1"/>
                </a:solidFill>
                <a:latin typeface="Verdana"/>
                <a:cs typeface="Verdana"/>
              </a:rPr>
              <a:t> van </a:t>
            </a:r>
            <a:r>
              <a:rPr lang="en-US" sz="1400" dirty="0" err="1">
                <a:solidFill>
                  <a:schemeClr val="bg1"/>
                </a:solidFill>
                <a:latin typeface="Verdana"/>
                <a:cs typeface="Verdana"/>
              </a:rPr>
              <a:t>bron</a:t>
            </a:r>
            <a:r>
              <a:rPr lang="en-US" sz="1400" dirty="0">
                <a:solidFill>
                  <a:schemeClr val="bg1"/>
                </a:solidFill>
                <a:latin typeface="Verdana"/>
                <a:cs typeface="Verdana"/>
              </a:rPr>
              <a:t> tot </a:t>
            </a:r>
            <a:r>
              <a:rPr lang="en-US" sz="1400" dirty="0" err="1">
                <a:solidFill>
                  <a:schemeClr val="bg1"/>
                </a:solidFill>
                <a:latin typeface="Verdana"/>
                <a:cs typeface="Verdana"/>
              </a:rPr>
              <a:t>kraan</a:t>
            </a:r>
            <a:r>
              <a:rPr lang="en-US" sz="1400" dirty="0">
                <a:solidFill>
                  <a:schemeClr val="bg1"/>
                </a:solidFill>
                <a:latin typeface="Verdana"/>
                <a:cs typeface="Verdana"/>
              </a:rPr>
              <a:t>!</a:t>
            </a:r>
          </a:p>
        </p:txBody>
      </p:sp>
      <p:pic>
        <p:nvPicPr>
          <p:cNvPr id="14" name="Picture 20">
            <a:extLst>
              <a:ext uri="{FF2B5EF4-FFF2-40B4-BE49-F238E27FC236}">
                <a16:creationId xmlns:a16="http://schemas.microsoft.com/office/drawing/2014/main" id="{C8540D5E-2947-4F4E-8091-41724EA798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47859">
            <a:off x="4528861" y="3416499"/>
            <a:ext cx="359349" cy="1156524"/>
          </a:xfrm>
          <a:prstGeom prst="rect">
            <a:avLst/>
          </a:prstGeom>
        </p:spPr>
      </p:pic>
      <p:sp>
        <p:nvSpPr>
          <p:cNvPr id="12" name="Ovaal 11">
            <a:extLst>
              <a:ext uri="{FF2B5EF4-FFF2-40B4-BE49-F238E27FC236}">
                <a16:creationId xmlns:a16="http://schemas.microsoft.com/office/drawing/2014/main" id="{4D5EEF4F-9F41-4830-A1A0-9B9228AE3007}"/>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extBox 1">
            <a:extLst>
              <a:ext uri="{FF2B5EF4-FFF2-40B4-BE49-F238E27FC236}">
                <a16:creationId xmlns:a16="http://schemas.microsoft.com/office/drawing/2014/main" id="{EF6AB47B-147B-434E-9DFE-7237DEE4998B}"/>
              </a:ext>
            </a:extLst>
          </p:cNvPr>
          <p:cNvSpPr txBox="1">
            <a:spLocks noChangeArrowheads="1"/>
          </p:cNvSpPr>
          <p:nvPr/>
        </p:nvSpPr>
        <p:spPr bwMode="auto">
          <a:xfrm>
            <a:off x="0" y="6502189"/>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9  </a:t>
            </a:r>
            <a:r>
              <a:rPr lang="en-US" sz="1400" dirty="0">
                <a:latin typeface="Akzidenz Grotesk"/>
                <a:cs typeface="Akzidenz Grotesk"/>
              </a:rPr>
              <a:t>   WERKEN BIJ EVIDES</a:t>
            </a:r>
          </a:p>
        </p:txBody>
      </p:sp>
    </p:spTree>
    <p:extLst>
      <p:ext uri="{BB962C8B-B14F-4D97-AF65-F5344CB8AC3E}">
        <p14:creationId xmlns:p14="http://schemas.microsoft.com/office/powerpoint/2010/main" val="2229620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0" y="61356"/>
            <a:ext cx="9144000" cy="6855986"/>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1925208" y="906958"/>
            <a:ext cx="6285186" cy="1077218"/>
          </a:xfrm>
          <a:prstGeom prst="rect">
            <a:avLst/>
          </a:prstGeom>
          <a:noFill/>
        </p:spPr>
        <p:txBody>
          <a:bodyPr wrap="square" rtlCol="0">
            <a:spAutoFit/>
          </a:bodyPr>
          <a:lstStyle/>
          <a:p>
            <a:endParaRPr lang="en-US" sz="3200" b="1" dirty="0">
              <a:latin typeface="Verdana"/>
              <a:cs typeface="Verdana"/>
            </a:endParaRPr>
          </a:p>
          <a:p>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4852607" y="3166184"/>
            <a:ext cx="4572000" cy="646331"/>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a:p>
            <a:pPr marL="284150" lvl="1"/>
            <a:endParaRPr lang="nl-NL"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descr="Afbeelding met persoon, buiten, oranje&#10;&#10;Automatisch gegenereerde beschrijving">
            <a:extLst>
              <a:ext uri="{FF2B5EF4-FFF2-40B4-BE49-F238E27FC236}">
                <a16:creationId xmlns:a16="http://schemas.microsoft.com/office/drawing/2014/main" id="{FE4A5635-774A-4154-A22C-39BC58632FB4}"/>
              </a:ext>
            </a:extLst>
          </p:cNvPr>
          <p:cNvPicPr>
            <a:picLocks noChangeAspect="1"/>
          </p:cNvPicPr>
          <p:nvPr/>
        </p:nvPicPr>
        <p:blipFill>
          <a:blip r:embed="rId5"/>
          <a:stretch>
            <a:fillRect/>
          </a:stretch>
        </p:blipFill>
        <p:spPr>
          <a:xfrm>
            <a:off x="1331152" y="3952180"/>
            <a:ext cx="3478696" cy="2319294"/>
          </a:xfrm>
          <a:prstGeom prst="rect">
            <a:avLst/>
          </a:prstGeom>
          <a:ln>
            <a:noFill/>
          </a:ln>
          <a:effectLst>
            <a:softEdge rad="112500"/>
          </a:effectLst>
        </p:spPr>
      </p:pic>
      <p:pic>
        <p:nvPicPr>
          <p:cNvPr id="6" name="Afbeelding 5" descr="Afbeelding met tekst, persoon, person, computer&#10;&#10;Automatisch gegenereerde beschrijving">
            <a:extLst>
              <a:ext uri="{FF2B5EF4-FFF2-40B4-BE49-F238E27FC236}">
                <a16:creationId xmlns:a16="http://schemas.microsoft.com/office/drawing/2014/main" id="{C4B9430D-E339-42B1-AD8E-84B613B4C3EB}"/>
              </a:ext>
            </a:extLst>
          </p:cNvPr>
          <p:cNvPicPr>
            <a:picLocks noChangeAspect="1"/>
          </p:cNvPicPr>
          <p:nvPr/>
        </p:nvPicPr>
        <p:blipFill>
          <a:blip r:embed="rId6"/>
          <a:stretch>
            <a:fillRect/>
          </a:stretch>
        </p:blipFill>
        <p:spPr>
          <a:xfrm>
            <a:off x="4334617" y="1445567"/>
            <a:ext cx="3299791" cy="2200016"/>
          </a:xfrm>
          <a:prstGeom prst="rect">
            <a:avLst/>
          </a:prstGeom>
          <a:ln>
            <a:noFill/>
          </a:ln>
          <a:effectLst>
            <a:softEdge rad="112500"/>
          </a:effectLst>
        </p:spPr>
      </p:pic>
      <p:sp>
        <p:nvSpPr>
          <p:cNvPr id="11" name="Rechthoek 10">
            <a:extLst>
              <a:ext uri="{FF2B5EF4-FFF2-40B4-BE49-F238E27FC236}">
                <a16:creationId xmlns:a16="http://schemas.microsoft.com/office/drawing/2014/main" id="{7EF22CDB-0ACE-4999-ACD5-31335F7FC1D9}"/>
              </a:ext>
            </a:extLst>
          </p:cNvPr>
          <p:cNvSpPr/>
          <p:nvPr/>
        </p:nvSpPr>
        <p:spPr>
          <a:xfrm>
            <a:off x="1595886" y="5256562"/>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a:extLst>
              <a:ext uri="{FF2B5EF4-FFF2-40B4-BE49-F238E27FC236}">
                <a16:creationId xmlns:a16="http://schemas.microsoft.com/office/drawing/2014/main" id="{16670048-4402-4EE2-B7A4-39A6F0C7A202}"/>
              </a:ext>
            </a:extLst>
          </p:cNvPr>
          <p:cNvPicPr>
            <a:picLocks noChangeAspect="1"/>
          </p:cNvPicPr>
          <p:nvPr/>
        </p:nvPicPr>
        <p:blipFill>
          <a:blip r:embed="rId7"/>
          <a:stretch>
            <a:fillRect/>
          </a:stretch>
        </p:blipFill>
        <p:spPr>
          <a:xfrm>
            <a:off x="855921" y="1613113"/>
            <a:ext cx="3478696" cy="2323002"/>
          </a:xfrm>
          <a:prstGeom prst="rect">
            <a:avLst/>
          </a:prstGeom>
          <a:ln>
            <a:noFill/>
          </a:ln>
          <a:effectLst>
            <a:softEdge rad="112500"/>
          </a:effectLst>
        </p:spPr>
      </p:pic>
      <p:pic>
        <p:nvPicPr>
          <p:cNvPr id="9" name="Afbeelding 8">
            <a:extLst>
              <a:ext uri="{FF2B5EF4-FFF2-40B4-BE49-F238E27FC236}">
                <a16:creationId xmlns:a16="http://schemas.microsoft.com/office/drawing/2014/main" id="{2858EB32-398B-4BD7-8A64-0D673462F1C7}"/>
              </a:ext>
            </a:extLst>
          </p:cNvPr>
          <p:cNvPicPr>
            <a:picLocks noChangeAspect="1"/>
          </p:cNvPicPr>
          <p:nvPr/>
        </p:nvPicPr>
        <p:blipFill>
          <a:blip r:embed="rId8"/>
          <a:stretch>
            <a:fillRect/>
          </a:stretch>
        </p:blipFill>
        <p:spPr>
          <a:xfrm>
            <a:off x="4816146" y="3710732"/>
            <a:ext cx="3394248" cy="2250595"/>
          </a:xfrm>
          <a:prstGeom prst="rect">
            <a:avLst/>
          </a:prstGeom>
          <a:ln>
            <a:noFill/>
          </a:ln>
          <a:effectLst>
            <a:softEdge rad="112500"/>
          </a:effectLst>
        </p:spPr>
      </p:pic>
    </p:spTree>
    <p:extLst>
      <p:ext uri="{BB962C8B-B14F-4D97-AF65-F5344CB8AC3E}">
        <p14:creationId xmlns:p14="http://schemas.microsoft.com/office/powerpoint/2010/main" val="2613865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0" y="15198"/>
            <a:ext cx="9144000" cy="6855986"/>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1131216" y="821376"/>
            <a:ext cx="6285186" cy="584775"/>
          </a:xfrm>
          <a:prstGeom prst="rect">
            <a:avLst/>
          </a:prstGeom>
          <a:noFill/>
        </p:spPr>
        <p:txBody>
          <a:bodyPr wrap="square" rtlCol="0">
            <a:spAutoFit/>
          </a:bodyPr>
          <a:lstStyle/>
          <a:p>
            <a:r>
              <a:rPr lang="nl-NL" sz="3200" b="1" dirty="0">
                <a:latin typeface="Verdana" panose="020B0604030504040204" pitchFamily="34" charset="0"/>
                <a:ea typeface="Verdana" panose="020B0604030504040204" pitchFamily="34" charset="0"/>
                <a:cs typeface="Verdana" panose="020B0604030504040204" pitchFamily="34" charset="0"/>
              </a:rPr>
              <a:t>Duurzaam kraanwater</a:t>
            </a:r>
          </a:p>
        </p:txBody>
      </p:sp>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a:extLst>
              <a:ext uri="{FF2B5EF4-FFF2-40B4-BE49-F238E27FC236}">
                <a16:creationId xmlns:a16="http://schemas.microsoft.com/office/drawing/2014/main" id="{0C36774D-CC36-4665-99E5-7BF8BF247F3D}"/>
              </a:ext>
            </a:extLst>
          </p:cNvPr>
          <p:cNvSpPr/>
          <p:nvPr/>
        </p:nvSpPr>
        <p:spPr>
          <a:xfrm>
            <a:off x="617456" y="1641994"/>
            <a:ext cx="4572000" cy="2051459"/>
          </a:xfrm>
          <a:prstGeom prst="rect">
            <a:avLst/>
          </a:prstGeom>
        </p:spPr>
        <p:txBody>
          <a:bodyPr>
            <a:spAutoFit/>
          </a:bodyPr>
          <a:lstStyle/>
          <a:p>
            <a:pPr lvl="1">
              <a:lnSpc>
                <a:spcPct val="120000"/>
              </a:lnSpc>
            </a:pPr>
            <a:r>
              <a:rPr lang="nl-NL" dirty="0">
                <a:latin typeface="Verdana" panose="020B0604030504040204" pitchFamily="34" charset="0"/>
                <a:ea typeface="Verdana" panose="020B0604030504040204" pitchFamily="34" charset="0"/>
                <a:cs typeface="Verdana"/>
              </a:rPr>
              <a:t>Kraanwater is lekker en gezond.</a:t>
            </a:r>
          </a:p>
          <a:p>
            <a:pPr lvl="1">
              <a:lnSpc>
                <a:spcPct val="120000"/>
              </a:lnSpc>
            </a:pPr>
            <a:r>
              <a:rPr lang="nl-NL" dirty="0">
                <a:latin typeface="Verdana" panose="020B0604030504040204" pitchFamily="34" charset="0"/>
                <a:ea typeface="Verdana" panose="020B0604030504040204" pitchFamily="34" charset="0"/>
              </a:rPr>
              <a:t>Gemiddeld gebruiken we 119 liter water per persoon per dag.</a:t>
            </a:r>
          </a:p>
          <a:p>
            <a:pPr lvl="1">
              <a:lnSpc>
                <a:spcPct val="120000"/>
              </a:lnSpc>
            </a:pPr>
            <a:r>
              <a:rPr lang="nl-NL" dirty="0">
                <a:latin typeface="Verdana" panose="020B0604030504040204" pitchFamily="34" charset="0"/>
                <a:ea typeface="Verdana" panose="020B0604030504040204" pitchFamily="34" charset="0"/>
                <a:cs typeface="Verdana"/>
              </a:rPr>
              <a:t>Hoeveel water gebruik jij? </a:t>
            </a:r>
          </a:p>
          <a:p>
            <a:pPr lvl="1">
              <a:lnSpc>
                <a:spcPct val="120000"/>
              </a:lnSpc>
            </a:pPr>
            <a:endParaRPr lang="en-US" dirty="0">
              <a:latin typeface="Verdana" panose="020B0604030504040204" pitchFamily="34" charset="0"/>
              <a:ea typeface="Verdana" panose="020B0604030504040204" pitchFamily="34" charset="0"/>
              <a:cs typeface="Verdana"/>
            </a:endParaRPr>
          </a:p>
          <a:p>
            <a:pPr lvl="1">
              <a:lnSpc>
                <a:spcPct val="120000"/>
              </a:lnSpc>
            </a:pPr>
            <a:r>
              <a:rPr lang="en-US" dirty="0">
                <a:solidFill>
                  <a:srgbClr val="FFC000"/>
                </a:solidFill>
                <a:latin typeface="Verdana" panose="020B0604030504040204" pitchFamily="34" charset="0"/>
                <a:ea typeface="Verdana" panose="020B0604030504040204" pitchFamily="34" charset="0"/>
                <a:cs typeface="Verdana"/>
                <a:hlinkClick r:id="rId5"/>
              </a:rPr>
              <a:t>Doe de test!</a:t>
            </a:r>
            <a:endParaRPr lang="en-US" dirty="0">
              <a:solidFill>
                <a:srgbClr val="FFC000"/>
              </a:solidFill>
              <a:latin typeface="Verdana" panose="020B0604030504040204" pitchFamily="34" charset="0"/>
              <a:ea typeface="Verdana" panose="020B0604030504040204" pitchFamily="34" charset="0"/>
              <a:cs typeface="Verdana"/>
            </a:endParaRPr>
          </a:p>
        </p:txBody>
      </p:sp>
      <p:pic>
        <p:nvPicPr>
          <p:cNvPr id="6146" name="Picture 2">
            <a:extLst>
              <a:ext uri="{FF2B5EF4-FFF2-40B4-BE49-F238E27FC236}">
                <a16:creationId xmlns:a16="http://schemas.microsoft.com/office/drawing/2014/main" id="{0B6C20AF-9F6B-416E-881F-8F6AD75B0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4098" y="3078354"/>
            <a:ext cx="4119661" cy="29109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Ovaal 8">
            <a:extLst>
              <a:ext uri="{FF2B5EF4-FFF2-40B4-BE49-F238E27FC236}">
                <a16:creationId xmlns:a16="http://schemas.microsoft.com/office/drawing/2014/main" id="{65392760-192B-4FD3-A3CF-F189B95701D6}"/>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extBox 1">
            <a:extLst>
              <a:ext uri="{FF2B5EF4-FFF2-40B4-BE49-F238E27FC236}">
                <a16:creationId xmlns:a16="http://schemas.microsoft.com/office/drawing/2014/main" id="{9D83EDB8-1E61-4B1F-B6F7-60A44C781605}"/>
              </a:ext>
            </a:extLst>
          </p:cNvPr>
          <p:cNvSpPr txBox="1">
            <a:spLocks noChangeArrowheads="1"/>
          </p:cNvSpPr>
          <p:nvPr/>
        </p:nvSpPr>
        <p:spPr bwMode="auto">
          <a:xfrm>
            <a:off x="-1100933" y="6498415"/>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  10</a:t>
            </a:r>
            <a:r>
              <a:rPr lang="en-US" sz="1400" dirty="0">
                <a:latin typeface="Akzidenz Grotesk"/>
                <a:cs typeface="Akzidenz Grotesk"/>
              </a:rPr>
              <a:t>	DUURZAAM KRAANWATER</a:t>
            </a:r>
          </a:p>
        </p:txBody>
      </p:sp>
    </p:spTree>
    <p:extLst>
      <p:ext uri="{BB962C8B-B14F-4D97-AF65-F5344CB8AC3E}">
        <p14:creationId xmlns:p14="http://schemas.microsoft.com/office/powerpoint/2010/main" val="325582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0" y="40857"/>
            <a:ext cx="9144000" cy="6855986"/>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1046523" y="906958"/>
            <a:ext cx="6285186" cy="584775"/>
          </a:xfrm>
          <a:prstGeom prst="rect">
            <a:avLst/>
          </a:prstGeom>
          <a:noFill/>
        </p:spPr>
        <p:txBody>
          <a:bodyPr wrap="square" rtlCol="0">
            <a:spAutoFit/>
          </a:bodyPr>
          <a:lstStyle/>
          <a:p>
            <a:r>
              <a:rPr lang="nl-NL" sz="3200" b="1" dirty="0">
                <a:latin typeface="Verdana" panose="020B0604030504040204" pitchFamily="34" charset="0"/>
                <a:ea typeface="Verdana" panose="020B0604030504040204" pitchFamily="34" charset="0"/>
                <a:cs typeface="Verdana" panose="020B0604030504040204" pitchFamily="34" charset="0"/>
              </a:rPr>
              <a:t>Kraanwatergebruik</a:t>
            </a:r>
          </a:p>
        </p:txBody>
      </p:sp>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a:extLst>
              <a:ext uri="{FF2B5EF4-FFF2-40B4-BE49-F238E27FC236}">
                <a16:creationId xmlns:a16="http://schemas.microsoft.com/office/drawing/2014/main" id="{B98101A2-0246-4E9B-B570-48629F1F08D4}"/>
              </a:ext>
            </a:extLst>
          </p:cNvPr>
          <p:cNvSpPr/>
          <p:nvPr/>
        </p:nvSpPr>
        <p:spPr>
          <a:xfrm>
            <a:off x="749430" y="1787408"/>
            <a:ext cx="4572000" cy="1054263"/>
          </a:xfrm>
          <a:prstGeom prst="rect">
            <a:avLst/>
          </a:prstGeom>
        </p:spPr>
        <p:txBody>
          <a:bodyPr>
            <a:spAutoFit/>
          </a:bodyPr>
          <a:lstStyle/>
          <a:p>
            <a:pPr lvl="1">
              <a:lnSpc>
                <a:spcPct val="120000"/>
              </a:lnSpc>
            </a:pPr>
            <a:r>
              <a:rPr lang="nl-NL" dirty="0">
                <a:latin typeface="Verdana"/>
                <a:cs typeface="Verdana"/>
              </a:rPr>
              <a:t>Spoel na je vakantie de kraan thuis even door, dan is de waterleiding weer schoon. </a:t>
            </a:r>
          </a:p>
        </p:txBody>
      </p:sp>
      <p:pic>
        <p:nvPicPr>
          <p:cNvPr id="9" name="Afbeelding 8">
            <a:extLst>
              <a:ext uri="{FF2B5EF4-FFF2-40B4-BE49-F238E27FC236}">
                <a16:creationId xmlns:a16="http://schemas.microsoft.com/office/drawing/2014/main" id="{9C7E59B9-6C1D-4A85-99E0-CB82B1CDC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614" y="2383493"/>
            <a:ext cx="3037881" cy="3037881"/>
          </a:xfrm>
          <a:prstGeom prst="rect">
            <a:avLst/>
          </a:prstGeom>
          <a:ln>
            <a:noFill/>
          </a:ln>
          <a:effectLst>
            <a:softEdge rad="112500"/>
          </a:effectLst>
        </p:spPr>
      </p:pic>
      <p:sp>
        <p:nvSpPr>
          <p:cNvPr id="12" name="Rounded Rectangle 30">
            <a:extLst>
              <a:ext uri="{FF2B5EF4-FFF2-40B4-BE49-F238E27FC236}">
                <a16:creationId xmlns:a16="http://schemas.microsoft.com/office/drawing/2014/main" id="{29A4CB98-01AF-4141-A415-8AE439E57CDD}"/>
              </a:ext>
            </a:extLst>
          </p:cNvPr>
          <p:cNvSpPr/>
          <p:nvPr/>
        </p:nvSpPr>
        <p:spPr bwMode="auto">
          <a:xfrm rot="332957">
            <a:off x="3669867" y="5102575"/>
            <a:ext cx="4445570" cy="775061"/>
          </a:xfrm>
          <a:prstGeom prst="roundRect">
            <a:avLst>
              <a:gd name="adj" fmla="val 4034"/>
            </a:avLst>
          </a:prstGeom>
          <a:solidFill>
            <a:srgbClr val="005B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nl-NL" sz="1600" dirty="0">
                <a:solidFill>
                  <a:schemeClr val="bg1"/>
                </a:solidFill>
                <a:latin typeface="Verdana"/>
                <a:cs typeface="Verdana"/>
              </a:rPr>
              <a:t>Hoelang heb jij de kraan open tijdens handen wassen of tandenpoetsen?</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pic>
        <p:nvPicPr>
          <p:cNvPr id="13" name="Picture 32">
            <a:extLst>
              <a:ext uri="{FF2B5EF4-FFF2-40B4-BE49-F238E27FC236}">
                <a16:creationId xmlns:a16="http://schemas.microsoft.com/office/drawing/2014/main" id="{32E36049-A80E-455E-BC5E-1F03BA8BF6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24150">
            <a:off x="4400768" y="3638804"/>
            <a:ext cx="418014" cy="1345332"/>
          </a:xfrm>
          <a:prstGeom prst="rect">
            <a:avLst/>
          </a:prstGeom>
        </p:spPr>
      </p:pic>
      <p:sp>
        <p:nvSpPr>
          <p:cNvPr id="11" name="Ovaal 10">
            <a:extLst>
              <a:ext uri="{FF2B5EF4-FFF2-40B4-BE49-F238E27FC236}">
                <a16:creationId xmlns:a16="http://schemas.microsoft.com/office/drawing/2014/main" id="{56BB3D3F-7BCC-4393-9937-1C83CB950766}"/>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TextBox 1">
            <a:extLst>
              <a:ext uri="{FF2B5EF4-FFF2-40B4-BE49-F238E27FC236}">
                <a16:creationId xmlns:a16="http://schemas.microsoft.com/office/drawing/2014/main" id="{0CD387FB-734E-4F9B-8DE9-F9597AC516A6}"/>
              </a:ext>
            </a:extLst>
          </p:cNvPr>
          <p:cNvSpPr txBox="1">
            <a:spLocks noChangeArrowheads="1"/>
          </p:cNvSpPr>
          <p:nvPr/>
        </p:nvSpPr>
        <p:spPr bwMode="auto">
          <a:xfrm>
            <a:off x="-1185626" y="6509366"/>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11</a:t>
            </a:r>
            <a:r>
              <a:rPr lang="en-US" sz="1400" dirty="0">
                <a:latin typeface="Akzidenz Grotesk"/>
                <a:cs typeface="Akzidenz Grotesk"/>
              </a:rPr>
              <a:t>	KRAANWATERGEBRUIK</a:t>
            </a:r>
          </a:p>
        </p:txBody>
      </p:sp>
    </p:spTree>
    <p:extLst>
      <p:ext uri="{BB962C8B-B14F-4D97-AF65-F5344CB8AC3E}">
        <p14:creationId xmlns:p14="http://schemas.microsoft.com/office/powerpoint/2010/main" val="81744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0" y="15198"/>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4">
            <a:extLst>
              <a:ext uri="{FF2B5EF4-FFF2-40B4-BE49-F238E27FC236}">
                <a16:creationId xmlns:a16="http://schemas.microsoft.com/office/drawing/2014/main" id="{93B3416F-83B7-4BA1-9934-1E02F7850D3C}"/>
              </a:ext>
            </a:extLst>
          </p:cNvPr>
          <p:cNvSpPr txBox="1"/>
          <p:nvPr/>
        </p:nvSpPr>
        <p:spPr>
          <a:xfrm>
            <a:off x="695740" y="1157234"/>
            <a:ext cx="7972616" cy="587597"/>
          </a:xfrm>
          <a:prstGeom prst="rect">
            <a:avLst/>
          </a:prstGeom>
          <a:noFill/>
        </p:spPr>
        <p:txBody>
          <a:bodyPr wrap="square" rtlCol="0">
            <a:spAutoFit/>
          </a:bodyPr>
          <a:lstStyle/>
          <a:p>
            <a:pPr>
              <a:lnSpc>
                <a:spcPct val="120000"/>
              </a:lnSpc>
            </a:pPr>
            <a:r>
              <a:rPr lang="en-US" sz="3000" b="1" dirty="0" err="1">
                <a:latin typeface="Verdana"/>
                <a:cs typeface="Verdana"/>
              </a:rPr>
              <a:t>Waarvoor</a:t>
            </a:r>
            <a:r>
              <a:rPr lang="en-US" sz="3000" b="1" dirty="0">
                <a:latin typeface="Verdana"/>
                <a:cs typeface="Verdana"/>
              </a:rPr>
              <a:t> </a:t>
            </a:r>
            <a:r>
              <a:rPr lang="en-US" sz="3000" b="1" dirty="0" err="1">
                <a:latin typeface="Verdana"/>
                <a:cs typeface="Verdana"/>
              </a:rPr>
              <a:t>heb</a:t>
            </a:r>
            <a:r>
              <a:rPr lang="en-US" sz="3000" b="1" dirty="0">
                <a:latin typeface="Verdana"/>
                <a:cs typeface="Verdana"/>
              </a:rPr>
              <a:t> je </a:t>
            </a:r>
            <a:r>
              <a:rPr lang="en-US" sz="3000" b="1" dirty="0" err="1">
                <a:latin typeface="Verdana"/>
                <a:cs typeface="Verdana"/>
              </a:rPr>
              <a:t>kraanwater</a:t>
            </a:r>
            <a:r>
              <a:rPr lang="en-US" sz="3000" b="1" dirty="0">
                <a:latin typeface="Verdana"/>
                <a:cs typeface="Verdana"/>
              </a:rPr>
              <a:t> </a:t>
            </a:r>
            <a:r>
              <a:rPr lang="en-US" sz="3000" b="1" dirty="0" err="1">
                <a:latin typeface="Verdana"/>
                <a:cs typeface="Verdana"/>
              </a:rPr>
              <a:t>nodig</a:t>
            </a:r>
            <a:r>
              <a:rPr lang="en-US" sz="3000" b="1" dirty="0">
                <a:latin typeface="Verdana"/>
                <a:cs typeface="Verdana"/>
              </a:rPr>
              <a:t>?</a:t>
            </a:r>
          </a:p>
        </p:txBody>
      </p:sp>
      <p:sp>
        <p:nvSpPr>
          <p:cNvPr id="9" name="Ovaal 8">
            <a:extLst>
              <a:ext uri="{FF2B5EF4-FFF2-40B4-BE49-F238E27FC236}">
                <a16:creationId xmlns:a16="http://schemas.microsoft.com/office/drawing/2014/main" id="{5232381A-45D4-4A4E-B6F5-20A46E99BB9D}"/>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xtBox 1">
            <a:extLst>
              <a:ext uri="{FF2B5EF4-FFF2-40B4-BE49-F238E27FC236}">
                <a16:creationId xmlns:a16="http://schemas.microsoft.com/office/drawing/2014/main" id="{7930320B-D6F1-4253-A343-CA7783E43028}"/>
              </a:ext>
            </a:extLst>
          </p:cNvPr>
          <p:cNvSpPr txBox="1">
            <a:spLocks noChangeArrowheads="1"/>
          </p:cNvSpPr>
          <p:nvPr/>
        </p:nvSpPr>
        <p:spPr bwMode="auto">
          <a:xfrm>
            <a:off x="-1100933" y="6511402"/>
            <a:ext cx="61725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 12</a:t>
            </a:r>
            <a:r>
              <a:rPr lang="en-US" sz="1400" dirty="0">
                <a:latin typeface="Akzidenz Grotesk"/>
                <a:cs typeface="Akzidenz Grotesk"/>
              </a:rPr>
              <a:t>	KRAANWATERGEBRUIK</a:t>
            </a:r>
          </a:p>
        </p:txBody>
      </p:sp>
      <p:pic>
        <p:nvPicPr>
          <p:cNvPr id="11" name="Picture 2">
            <a:extLst>
              <a:ext uri="{FF2B5EF4-FFF2-40B4-BE49-F238E27FC236}">
                <a16:creationId xmlns:a16="http://schemas.microsoft.com/office/drawing/2014/main" id="{AD1F97D6-3F64-4740-BE03-EDC979D542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226" y="1924099"/>
            <a:ext cx="1792236" cy="173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http://www.bewegende-plaatjes.net/galerij/plaatjes/objecten/tandenborstels/images/teethbrush2.gif">
            <a:extLst>
              <a:ext uri="{FF2B5EF4-FFF2-40B4-BE49-F238E27FC236}">
                <a16:creationId xmlns:a16="http://schemas.microsoft.com/office/drawing/2014/main" id="{27379449-30D0-463F-B122-735576FE1E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1462" y="1902131"/>
            <a:ext cx="1859206" cy="1394405"/>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3CD086B8-FC9B-41EA-8832-4D0C5F2D94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1760" y="3429000"/>
            <a:ext cx="1865730" cy="1103171"/>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4">
            <a:extLst>
              <a:ext uri="{FF2B5EF4-FFF2-40B4-BE49-F238E27FC236}">
                <a16:creationId xmlns:a16="http://schemas.microsoft.com/office/drawing/2014/main" id="{BE7C46EB-E01C-4D6C-BAEF-9BA4D5B99D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219" y="3773731"/>
            <a:ext cx="1721473" cy="1794951"/>
          </a:xfrm>
          <a:prstGeom prst="roundRect">
            <a:avLst>
              <a:gd name="adj" fmla="val 16667"/>
            </a:avLst>
          </a:prstGeom>
          <a:ln w="9525">
            <a:solidFill>
              <a:schemeClr val="tx1"/>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19" name="Afbeelding 18">
            <a:extLst>
              <a:ext uri="{FF2B5EF4-FFF2-40B4-BE49-F238E27FC236}">
                <a16:creationId xmlns:a16="http://schemas.microsoft.com/office/drawing/2014/main" id="{8DC84FF9-0A6E-4E1D-A4CF-2EDAB05C69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5445" y="4658243"/>
            <a:ext cx="1978360" cy="1483770"/>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7">
            <a:extLst>
              <a:ext uri="{FF2B5EF4-FFF2-40B4-BE49-F238E27FC236}">
                <a16:creationId xmlns:a16="http://schemas.microsoft.com/office/drawing/2014/main" id="{2BFC76E7-0F5B-4CAA-8425-FA6D7C0E62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16003" y="3296536"/>
            <a:ext cx="2019904" cy="151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descr="T:\Fotobibliotheek\Evides Waterbedrijf\Promotiemateriaal\Foto's consument\02A14YH2.jpg">
            <a:extLst>
              <a:ext uri="{FF2B5EF4-FFF2-40B4-BE49-F238E27FC236}">
                <a16:creationId xmlns:a16="http://schemas.microsoft.com/office/drawing/2014/main" id="{6F1947DA-4049-4627-8F1C-8AB57CDA23F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28659" y="1851118"/>
            <a:ext cx="1668530" cy="1877097"/>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5" descr="T:\Uitzoeken foto's\dvd\grohe-raindance.jpg">
            <a:extLst>
              <a:ext uri="{FF2B5EF4-FFF2-40B4-BE49-F238E27FC236}">
                <a16:creationId xmlns:a16="http://schemas.microsoft.com/office/drawing/2014/main" id="{1FCE1770-5D09-43D7-A01E-09303A0A58A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60607" y="4658243"/>
            <a:ext cx="1848261" cy="1386196"/>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4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0" y="15198"/>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pic>
        <p:nvPicPr>
          <p:cNvPr id="14" name="Afbeelding 13">
            <a:extLst>
              <a:ext uri="{FF2B5EF4-FFF2-40B4-BE49-F238E27FC236}">
                <a16:creationId xmlns:a16="http://schemas.microsoft.com/office/drawing/2014/main" id="{5F1576CC-4FBF-4A94-B5DD-CF86F3D0E3ED}"/>
              </a:ext>
            </a:extLst>
          </p:cNvPr>
          <p:cNvPicPr>
            <a:picLocks noChangeAspect="1"/>
          </p:cNvPicPr>
          <p:nvPr/>
        </p:nvPicPr>
        <p:blipFill rotWithShape="1">
          <a:blip r:embed="rId5">
            <a:extLst>
              <a:ext uri="{28A0092B-C50C-407E-A947-70E740481C1C}">
                <a14:useLocalDpi xmlns:a14="http://schemas.microsoft.com/office/drawing/2010/main" val="0"/>
              </a:ext>
            </a:extLst>
          </a:blip>
          <a:srcRect r="20477"/>
          <a:stretch/>
        </p:blipFill>
        <p:spPr>
          <a:xfrm>
            <a:off x="4044993" y="2733620"/>
            <a:ext cx="2154975" cy="1807477"/>
          </a:xfrm>
          <a:prstGeom prst="rect">
            <a:avLst/>
          </a:prstGeom>
        </p:spPr>
      </p:pic>
      <p:pic>
        <p:nvPicPr>
          <p:cNvPr id="15" name="Afbeelding 14">
            <a:extLst>
              <a:ext uri="{FF2B5EF4-FFF2-40B4-BE49-F238E27FC236}">
                <a16:creationId xmlns:a16="http://schemas.microsoft.com/office/drawing/2014/main" id="{A766E41E-0710-48AA-9571-DBB12A2250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4932" y="2618616"/>
            <a:ext cx="1205804" cy="2154369"/>
          </a:xfrm>
          <a:prstGeom prst="rect">
            <a:avLst/>
          </a:prstGeom>
        </p:spPr>
      </p:pic>
      <p:sp>
        <p:nvSpPr>
          <p:cNvPr id="16" name="TextBox 4">
            <a:extLst>
              <a:ext uri="{FF2B5EF4-FFF2-40B4-BE49-F238E27FC236}">
                <a16:creationId xmlns:a16="http://schemas.microsoft.com/office/drawing/2014/main" id="{93B3416F-83B7-4BA1-9934-1E02F7850D3C}"/>
              </a:ext>
            </a:extLst>
          </p:cNvPr>
          <p:cNvSpPr txBox="1"/>
          <p:nvPr/>
        </p:nvSpPr>
        <p:spPr>
          <a:xfrm>
            <a:off x="1433021" y="1650372"/>
            <a:ext cx="7135943" cy="620619"/>
          </a:xfrm>
          <a:prstGeom prst="rect">
            <a:avLst/>
          </a:prstGeom>
          <a:noFill/>
        </p:spPr>
        <p:txBody>
          <a:bodyPr wrap="square" rtlCol="0">
            <a:spAutoFit/>
          </a:bodyPr>
          <a:lstStyle/>
          <a:p>
            <a:pPr>
              <a:lnSpc>
                <a:spcPct val="120000"/>
              </a:lnSpc>
            </a:pPr>
            <a:r>
              <a:rPr lang="en-US" sz="3200" b="1" dirty="0">
                <a:latin typeface="Verdana"/>
                <a:cs typeface="Verdana"/>
              </a:rPr>
              <a:t>Water </a:t>
            </a:r>
            <a:r>
              <a:rPr lang="en-US" sz="3200" b="1" dirty="0" err="1">
                <a:latin typeface="Verdana"/>
                <a:cs typeface="Verdana"/>
              </a:rPr>
              <a:t>uit</a:t>
            </a:r>
            <a:r>
              <a:rPr lang="en-US" sz="3200" b="1" dirty="0">
                <a:latin typeface="Verdana"/>
                <a:cs typeface="Verdana"/>
              </a:rPr>
              <a:t> de </a:t>
            </a:r>
            <a:r>
              <a:rPr lang="en-US" sz="3200" b="1" dirty="0" err="1">
                <a:latin typeface="Verdana"/>
                <a:cs typeface="Verdana"/>
              </a:rPr>
              <a:t>fles</a:t>
            </a:r>
            <a:r>
              <a:rPr lang="en-US" sz="3200" b="1" dirty="0">
                <a:latin typeface="Verdana"/>
                <a:cs typeface="Verdana"/>
              </a:rPr>
              <a:t> of de </a:t>
            </a:r>
            <a:r>
              <a:rPr lang="en-US" sz="3200" b="1" dirty="0" err="1">
                <a:latin typeface="Verdana"/>
                <a:cs typeface="Verdana"/>
              </a:rPr>
              <a:t>kraan</a:t>
            </a:r>
            <a:r>
              <a:rPr lang="en-US" sz="3200" b="1" dirty="0">
                <a:latin typeface="Verdana"/>
                <a:cs typeface="Verdana"/>
              </a:rPr>
              <a:t>?</a:t>
            </a:r>
          </a:p>
        </p:txBody>
      </p:sp>
      <p:sp>
        <p:nvSpPr>
          <p:cNvPr id="9" name="Ovaal 8">
            <a:extLst>
              <a:ext uri="{FF2B5EF4-FFF2-40B4-BE49-F238E27FC236}">
                <a16:creationId xmlns:a16="http://schemas.microsoft.com/office/drawing/2014/main" id="{5232381A-45D4-4A4E-B6F5-20A46E99BB9D}"/>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xtBox 1">
            <a:extLst>
              <a:ext uri="{FF2B5EF4-FFF2-40B4-BE49-F238E27FC236}">
                <a16:creationId xmlns:a16="http://schemas.microsoft.com/office/drawing/2014/main" id="{7930320B-D6F1-4253-A343-CA7783E43028}"/>
              </a:ext>
            </a:extLst>
          </p:cNvPr>
          <p:cNvSpPr txBox="1">
            <a:spLocks noChangeArrowheads="1"/>
          </p:cNvSpPr>
          <p:nvPr/>
        </p:nvSpPr>
        <p:spPr bwMode="auto">
          <a:xfrm>
            <a:off x="-1100933" y="6511402"/>
            <a:ext cx="61725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 13</a:t>
            </a:r>
            <a:r>
              <a:rPr lang="en-US" sz="1400" dirty="0">
                <a:latin typeface="Akzidenz Grotesk"/>
                <a:cs typeface="Akzidenz Grotesk"/>
              </a:rPr>
              <a:t>	WATER UIT DE FLES OF DE KRAAN</a:t>
            </a:r>
          </a:p>
        </p:txBody>
      </p:sp>
    </p:spTree>
    <p:extLst>
      <p:ext uri="{BB962C8B-B14F-4D97-AF65-F5344CB8AC3E}">
        <p14:creationId xmlns:p14="http://schemas.microsoft.com/office/powerpoint/2010/main" val="1422316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0" y="15198"/>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pic>
        <p:nvPicPr>
          <p:cNvPr id="3" name="Afbeelding 2">
            <a:extLst>
              <a:ext uri="{FF2B5EF4-FFF2-40B4-BE49-F238E27FC236}">
                <a16:creationId xmlns:a16="http://schemas.microsoft.com/office/drawing/2014/main" id="{F33D92A1-F517-4961-94FC-8C139C40EA40}"/>
              </a:ext>
            </a:extLst>
          </p:cNvPr>
          <p:cNvPicPr>
            <a:picLocks noChangeAspect="1"/>
          </p:cNvPicPr>
          <p:nvPr/>
        </p:nvPicPr>
        <p:blipFill>
          <a:blip r:embed="rId5"/>
          <a:stretch>
            <a:fillRect/>
          </a:stretch>
        </p:blipFill>
        <p:spPr>
          <a:xfrm>
            <a:off x="3299851" y="1116752"/>
            <a:ext cx="2777288" cy="2183739"/>
          </a:xfrm>
          <a:prstGeom prst="rect">
            <a:avLst/>
          </a:prstGeom>
        </p:spPr>
      </p:pic>
      <p:pic>
        <p:nvPicPr>
          <p:cNvPr id="4" name="Afbeelding 3">
            <a:extLst>
              <a:ext uri="{FF2B5EF4-FFF2-40B4-BE49-F238E27FC236}">
                <a16:creationId xmlns:a16="http://schemas.microsoft.com/office/drawing/2014/main" id="{79252942-EF13-4DEB-B473-D6F44BAD5FC6}"/>
              </a:ext>
            </a:extLst>
          </p:cNvPr>
          <p:cNvPicPr>
            <a:picLocks noChangeAspect="1"/>
          </p:cNvPicPr>
          <p:nvPr/>
        </p:nvPicPr>
        <p:blipFill>
          <a:blip r:embed="rId6"/>
          <a:stretch>
            <a:fillRect/>
          </a:stretch>
        </p:blipFill>
        <p:spPr>
          <a:xfrm>
            <a:off x="801528" y="1088863"/>
            <a:ext cx="2445489" cy="2239553"/>
          </a:xfrm>
          <a:prstGeom prst="rect">
            <a:avLst/>
          </a:prstGeom>
        </p:spPr>
      </p:pic>
      <p:pic>
        <p:nvPicPr>
          <p:cNvPr id="5" name="Afbeelding 4">
            <a:extLst>
              <a:ext uri="{FF2B5EF4-FFF2-40B4-BE49-F238E27FC236}">
                <a16:creationId xmlns:a16="http://schemas.microsoft.com/office/drawing/2014/main" id="{8FAE421D-1153-421D-A526-6927100F0EF4}"/>
              </a:ext>
            </a:extLst>
          </p:cNvPr>
          <p:cNvPicPr>
            <a:picLocks noChangeAspect="1"/>
          </p:cNvPicPr>
          <p:nvPr/>
        </p:nvPicPr>
        <p:blipFill>
          <a:blip r:embed="rId7"/>
          <a:stretch>
            <a:fillRect/>
          </a:stretch>
        </p:blipFill>
        <p:spPr>
          <a:xfrm>
            <a:off x="3488495" y="4879376"/>
            <a:ext cx="1200000" cy="1190476"/>
          </a:xfrm>
          <a:prstGeom prst="rect">
            <a:avLst/>
          </a:prstGeom>
        </p:spPr>
      </p:pic>
      <p:pic>
        <p:nvPicPr>
          <p:cNvPr id="6" name="Afbeelding 5">
            <a:extLst>
              <a:ext uri="{FF2B5EF4-FFF2-40B4-BE49-F238E27FC236}">
                <a16:creationId xmlns:a16="http://schemas.microsoft.com/office/drawing/2014/main" id="{476DDBB5-79C0-46CC-A669-EE6BAE2C31E4}"/>
              </a:ext>
            </a:extLst>
          </p:cNvPr>
          <p:cNvPicPr>
            <a:picLocks noChangeAspect="1"/>
          </p:cNvPicPr>
          <p:nvPr/>
        </p:nvPicPr>
        <p:blipFill>
          <a:blip r:embed="rId8"/>
          <a:stretch>
            <a:fillRect/>
          </a:stretch>
        </p:blipFill>
        <p:spPr>
          <a:xfrm>
            <a:off x="4784016" y="3603185"/>
            <a:ext cx="3504762" cy="2466667"/>
          </a:xfrm>
          <a:prstGeom prst="rect">
            <a:avLst/>
          </a:prstGeom>
        </p:spPr>
      </p:pic>
      <p:cxnSp>
        <p:nvCxnSpPr>
          <p:cNvPr id="18" name="Rechte verbindingslijn 17">
            <a:extLst>
              <a:ext uri="{FF2B5EF4-FFF2-40B4-BE49-F238E27FC236}">
                <a16:creationId xmlns:a16="http://schemas.microsoft.com/office/drawing/2014/main" id="{145625F2-56AF-403F-95DC-F4F7C1CC8344}"/>
              </a:ext>
            </a:extLst>
          </p:cNvPr>
          <p:cNvCxnSpPr>
            <a:cxnSpLocks/>
          </p:cNvCxnSpPr>
          <p:nvPr/>
        </p:nvCxnSpPr>
        <p:spPr>
          <a:xfrm flipH="1">
            <a:off x="524257" y="832685"/>
            <a:ext cx="6012140" cy="277050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9D93449D-3081-4EE4-A71A-8CCDDBE29B20}"/>
              </a:ext>
            </a:extLst>
          </p:cNvPr>
          <p:cNvCxnSpPr/>
          <p:nvPr/>
        </p:nvCxnSpPr>
        <p:spPr>
          <a:xfrm>
            <a:off x="524257" y="832685"/>
            <a:ext cx="5888735" cy="271655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39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28133" y="0"/>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4">
            <a:extLst>
              <a:ext uri="{FF2B5EF4-FFF2-40B4-BE49-F238E27FC236}">
                <a16:creationId xmlns:a16="http://schemas.microsoft.com/office/drawing/2014/main" id="{93B3416F-83B7-4BA1-9934-1E02F7850D3C}"/>
              </a:ext>
            </a:extLst>
          </p:cNvPr>
          <p:cNvSpPr txBox="1"/>
          <p:nvPr/>
        </p:nvSpPr>
        <p:spPr>
          <a:xfrm>
            <a:off x="961608" y="791332"/>
            <a:ext cx="6816446" cy="620619"/>
          </a:xfrm>
          <a:prstGeom prst="rect">
            <a:avLst/>
          </a:prstGeom>
          <a:noFill/>
        </p:spPr>
        <p:txBody>
          <a:bodyPr wrap="square" rtlCol="0">
            <a:spAutoFit/>
          </a:bodyPr>
          <a:lstStyle/>
          <a:p>
            <a:pPr>
              <a:lnSpc>
                <a:spcPct val="120000"/>
              </a:lnSpc>
            </a:pPr>
            <a:r>
              <a:rPr lang="en-US" sz="3200" b="1" dirty="0">
                <a:latin typeface="Verdana"/>
                <a:cs typeface="Verdana"/>
              </a:rPr>
              <a:t>Water in je </a:t>
            </a:r>
            <a:r>
              <a:rPr lang="en-US" sz="3200" b="1" dirty="0" err="1">
                <a:latin typeface="Verdana"/>
                <a:cs typeface="Verdana"/>
              </a:rPr>
              <a:t>lijf</a:t>
            </a:r>
            <a:endParaRPr lang="en-US" sz="3200" b="1" dirty="0">
              <a:latin typeface="Verdana"/>
              <a:cs typeface="Verdana"/>
            </a:endParaRPr>
          </a:p>
        </p:txBody>
      </p:sp>
      <p:pic>
        <p:nvPicPr>
          <p:cNvPr id="9" name="Afbeelding 8">
            <a:extLst>
              <a:ext uri="{FF2B5EF4-FFF2-40B4-BE49-F238E27FC236}">
                <a16:creationId xmlns:a16="http://schemas.microsoft.com/office/drawing/2014/main" id="{9095B626-8625-48F0-8523-E40A539E0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9711" y="1221527"/>
            <a:ext cx="4896544" cy="3265103"/>
          </a:xfrm>
          <a:prstGeom prst="rect">
            <a:avLst/>
          </a:prstGeom>
        </p:spPr>
      </p:pic>
      <p:sp>
        <p:nvSpPr>
          <p:cNvPr id="10" name="Rounded Rectangle 18">
            <a:extLst>
              <a:ext uri="{FF2B5EF4-FFF2-40B4-BE49-F238E27FC236}">
                <a16:creationId xmlns:a16="http://schemas.microsoft.com/office/drawing/2014/main" id="{FC679271-9D44-44AB-9AD2-80E24582E2D8}"/>
              </a:ext>
            </a:extLst>
          </p:cNvPr>
          <p:cNvSpPr/>
          <p:nvPr/>
        </p:nvSpPr>
        <p:spPr bwMode="auto">
          <a:xfrm rot="157648">
            <a:off x="4190390" y="4260843"/>
            <a:ext cx="4223013" cy="847009"/>
          </a:xfrm>
          <a:prstGeom prst="roundRect">
            <a:avLst>
              <a:gd name="adj" fmla="val 42094"/>
            </a:avLst>
          </a:prstGeom>
          <a:solidFill>
            <a:srgbClr val="005B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TextBox 19">
            <a:extLst>
              <a:ext uri="{FF2B5EF4-FFF2-40B4-BE49-F238E27FC236}">
                <a16:creationId xmlns:a16="http://schemas.microsoft.com/office/drawing/2014/main" id="{6F769B5A-07FD-4E30-9709-CB2C8F6A7E3D}"/>
              </a:ext>
            </a:extLst>
          </p:cNvPr>
          <p:cNvSpPr txBox="1"/>
          <p:nvPr/>
        </p:nvSpPr>
        <p:spPr>
          <a:xfrm rot="157648">
            <a:off x="4088608" y="4408003"/>
            <a:ext cx="4419976" cy="691876"/>
          </a:xfrm>
          <a:prstGeom prst="rect">
            <a:avLst/>
          </a:prstGeom>
          <a:noFill/>
        </p:spPr>
        <p:txBody>
          <a:bodyPr wrap="square" rtlCol="0">
            <a:spAutoFit/>
          </a:bodyPr>
          <a:lstStyle/>
          <a:p>
            <a:pPr lvl="1">
              <a:lnSpc>
                <a:spcPct val="120000"/>
              </a:lnSpc>
            </a:pPr>
            <a:r>
              <a:rPr lang="en-US" sz="1200" b="1" dirty="0" err="1">
                <a:solidFill>
                  <a:schemeClr val="bg1"/>
                </a:solidFill>
                <a:latin typeface="Verdana"/>
                <a:cs typeface="Verdana"/>
              </a:rPr>
              <a:t>Wist</a:t>
            </a:r>
            <a:r>
              <a:rPr lang="en-US" sz="1200" b="1" dirty="0">
                <a:solidFill>
                  <a:schemeClr val="bg1"/>
                </a:solidFill>
                <a:latin typeface="Verdana"/>
                <a:cs typeface="Verdana"/>
              </a:rPr>
              <a:t> je </a:t>
            </a:r>
            <a:r>
              <a:rPr lang="en-US" sz="1200" b="1" dirty="0" err="1">
                <a:solidFill>
                  <a:schemeClr val="bg1"/>
                </a:solidFill>
                <a:latin typeface="Verdana"/>
                <a:cs typeface="Verdana"/>
              </a:rPr>
              <a:t>dat</a:t>
            </a:r>
            <a:r>
              <a:rPr lang="en-US" sz="1200" b="1" dirty="0">
                <a:solidFill>
                  <a:schemeClr val="bg1"/>
                </a:solidFill>
                <a:latin typeface="Verdana"/>
                <a:cs typeface="Verdana"/>
              </a:rPr>
              <a:t>… </a:t>
            </a:r>
          </a:p>
          <a:p>
            <a:pPr lvl="1">
              <a:lnSpc>
                <a:spcPct val="120000"/>
              </a:lnSpc>
            </a:pPr>
            <a:r>
              <a:rPr lang="en-US" sz="1200" dirty="0">
                <a:solidFill>
                  <a:schemeClr val="bg1"/>
                </a:solidFill>
                <a:latin typeface="Verdana"/>
                <a:cs typeface="Verdana"/>
              </a:rPr>
              <a:t>je lichaam </a:t>
            </a:r>
            <a:r>
              <a:rPr lang="en-US" sz="1200" dirty="0" err="1">
                <a:solidFill>
                  <a:schemeClr val="bg1"/>
                </a:solidFill>
                <a:latin typeface="Verdana"/>
                <a:cs typeface="Verdana"/>
              </a:rPr>
              <a:t>voor</a:t>
            </a:r>
            <a:r>
              <a:rPr lang="en-US" sz="1200" dirty="0">
                <a:solidFill>
                  <a:schemeClr val="bg1"/>
                </a:solidFill>
                <a:latin typeface="Verdana"/>
                <a:cs typeface="Verdana"/>
              </a:rPr>
              <a:t> 70 </a:t>
            </a:r>
            <a:r>
              <a:rPr lang="en-US" sz="1200" dirty="0" err="1">
                <a:solidFill>
                  <a:schemeClr val="bg1"/>
                </a:solidFill>
                <a:latin typeface="Verdana"/>
                <a:cs typeface="Verdana"/>
              </a:rPr>
              <a:t>procent</a:t>
            </a:r>
            <a:r>
              <a:rPr lang="en-US" sz="1200" dirty="0">
                <a:solidFill>
                  <a:schemeClr val="bg1"/>
                </a:solidFill>
                <a:latin typeface="Verdana"/>
                <a:cs typeface="Verdana"/>
              </a:rPr>
              <a:t> </a:t>
            </a:r>
            <a:r>
              <a:rPr lang="en-US" sz="1200" dirty="0" err="1">
                <a:solidFill>
                  <a:schemeClr val="bg1"/>
                </a:solidFill>
                <a:latin typeface="Verdana"/>
                <a:cs typeface="Verdana"/>
              </a:rPr>
              <a:t>uit</a:t>
            </a:r>
            <a:r>
              <a:rPr lang="en-US" sz="1200" dirty="0">
                <a:solidFill>
                  <a:schemeClr val="bg1"/>
                </a:solidFill>
                <a:latin typeface="Verdana"/>
                <a:cs typeface="Verdana"/>
              </a:rPr>
              <a:t> water </a:t>
            </a:r>
            <a:r>
              <a:rPr lang="en-US" sz="1200" dirty="0" err="1">
                <a:solidFill>
                  <a:schemeClr val="bg1"/>
                </a:solidFill>
                <a:latin typeface="Verdana"/>
                <a:cs typeface="Verdana"/>
              </a:rPr>
              <a:t>bestaat</a:t>
            </a:r>
            <a:r>
              <a:rPr lang="en-US" sz="1200" dirty="0">
                <a:solidFill>
                  <a:schemeClr val="bg1"/>
                </a:solidFill>
                <a:latin typeface="Verdana"/>
                <a:cs typeface="Verdana"/>
              </a:rPr>
              <a:t>?</a:t>
            </a:r>
            <a:endParaRPr lang="en-US" sz="1800" dirty="0">
              <a:solidFill>
                <a:schemeClr val="bg1"/>
              </a:solidFill>
              <a:latin typeface="Verdana"/>
              <a:cs typeface="Verdana"/>
            </a:endParaRPr>
          </a:p>
        </p:txBody>
      </p:sp>
      <p:sp>
        <p:nvSpPr>
          <p:cNvPr id="4" name="Rechthoek 3">
            <a:extLst>
              <a:ext uri="{FF2B5EF4-FFF2-40B4-BE49-F238E27FC236}">
                <a16:creationId xmlns:a16="http://schemas.microsoft.com/office/drawing/2014/main" id="{ED96BF83-F762-4F74-9362-9787864BFE9F}"/>
              </a:ext>
            </a:extLst>
          </p:cNvPr>
          <p:cNvSpPr/>
          <p:nvPr/>
        </p:nvSpPr>
        <p:spPr>
          <a:xfrm>
            <a:off x="961608" y="1411951"/>
            <a:ext cx="4572000" cy="1200329"/>
          </a:xfrm>
          <a:prstGeom prst="rect">
            <a:avLst/>
          </a:prstGeom>
        </p:spPr>
        <p:txBody>
          <a:bodyPr>
            <a:spAutoFit/>
          </a:bodyPr>
          <a:lstStyle/>
          <a:p>
            <a:r>
              <a:rPr lang="nl-NL" dirty="0">
                <a:solidFill>
                  <a:srgbClr val="003C7F"/>
                </a:solidFill>
                <a:latin typeface="Verdana" panose="020B0604030504040204" pitchFamily="34" charset="0"/>
                <a:ea typeface="Verdana" panose="020B0604030504040204" pitchFamily="34" charset="0"/>
              </a:rPr>
              <a:t>Je lichaam heeft water nodig om goed te kunnen bewegen.</a:t>
            </a:r>
          </a:p>
          <a:p>
            <a:r>
              <a:rPr lang="nl-NL" dirty="0">
                <a:solidFill>
                  <a:srgbClr val="003C7F"/>
                </a:solidFill>
                <a:latin typeface="Verdana" panose="020B0604030504040204" pitchFamily="34" charset="0"/>
                <a:ea typeface="Verdana" panose="020B0604030504040204" pitchFamily="34" charset="0"/>
              </a:rPr>
              <a:t>Hoeveel liter water zit er ongeveer in je lichaam?</a:t>
            </a:r>
            <a:endParaRPr lang="nl-NL" i="0" dirty="0">
              <a:solidFill>
                <a:srgbClr val="003C7F"/>
              </a:solidFill>
              <a:effectLst/>
              <a:latin typeface="Verdana" panose="020B0604030504040204" pitchFamily="34" charset="0"/>
              <a:ea typeface="Verdana" panose="020B0604030504040204" pitchFamily="34" charset="0"/>
            </a:endParaRPr>
          </a:p>
        </p:txBody>
      </p:sp>
      <p:sp>
        <p:nvSpPr>
          <p:cNvPr id="11" name="Ovaal 10">
            <a:extLst>
              <a:ext uri="{FF2B5EF4-FFF2-40B4-BE49-F238E27FC236}">
                <a16:creationId xmlns:a16="http://schemas.microsoft.com/office/drawing/2014/main" id="{C29AE8B6-26B6-4EAE-B847-2937165B597C}"/>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extBox 1">
            <a:extLst>
              <a:ext uri="{FF2B5EF4-FFF2-40B4-BE49-F238E27FC236}">
                <a16:creationId xmlns:a16="http://schemas.microsoft.com/office/drawing/2014/main" id="{CC953CF9-6CA5-4473-BB09-22C207B2171E}"/>
              </a:ext>
            </a:extLst>
          </p:cNvPr>
          <p:cNvSpPr txBox="1">
            <a:spLocks noChangeArrowheads="1"/>
          </p:cNvSpPr>
          <p:nvPr/>
        </p:nvSpPr>
        <p:spPr bwMode="auto">
          <a:xfrm>
            <a:off x="-1176347" y="6484381"/>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14</a:t>
            </a:r>
            <a:r>
              <a:rPr lang="en-US" sz="1400" dirty="0">
                <a:latin typeface="Akzidenz Grotesk"/>
                <a:cs typeface="Akzidenz Grotesk"/>
              </a:rPr>
              <a:t>	WATER IN JE LIJF</a:t>
            </a:r>
          </a:p>
        </p:txBody>
      </p:sp>
      <p:sp>
        <p:nvSpPr>
          <p:cNvPr id="14" name="Rechthoek 13">
            <a:extLst>
              <a:ext uri="{FF2B5EF4-FFF2-40B4-BE49-F238E27FC236}">
                <a16:creationId xmlns:a16="http://schemas.microsoft.com/office/drawing/2014/main" id="{BD5A37CF-9C5D-4EDA-A1AE-D4C6AED84F0C}"/>
              </a:ext>
            </a:extLst>
          </p:cNvPr>
          <p:cNvSpPr/>
          <p:nvPr/>
        </p:nvSpPr>
        <p:spPr>
          <a:xfrm>
            <a:off x="973334" y="2927950"/>
            <a:ext cx="2536499" cy="901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Water is gezond. Drink jij wel genoeg?</a:t>
            </a:r>
          </a:p>
        </p:txBody>
      </p:sp>
      <p:pic>
        <p:nvPicPr>
          <p:cNvPr id="15" name="Picture 2">
            <a:extLst>
              <a:ext uri="{FF2B5EF4-FFF2-40B4-BE49-F238E27FC236}">
                <a16:creationId xmlns:a16="http://schemas.microsoft.com/office/drawing/2014/main" id="{6197E1DA-F607-441D-B2AB-E0A2C4EE0E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083" y="3798551"/>
            <a:ext cx="264795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56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28133" y="2014"/>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5">
            <a:extLst>
              <a:ext uri="{FF2B5EF4-FFF2-40B4-BE49-F238E27FC236}">
                <a16:creationId xmlns:a16="http://schemas.microsoft.com/office/drawing/2014/main" id="{5EB99B13-41E8-4749-BB25-12DB7526E08B}"/>
              </a:ext>
            </a:extLst>
          </p:cNvPr>
          <p:cNvSpPr txBox="1"/>
          <p:nvPr/>
        </p:nvSpPr>
        <p:spPr>
          <a:xfrm>
            <a:off x="397517" y="806945"/>
            <a:ext cx="7840564" cy="554575"/>
          </a:xfrm>
          <a:prstGeom prst="rect">
            <a:avLst/>
          </a:prstGeom>
          <a:noFill/>
        </p:spPr>
        <p:txBody>
          <a:bodyPr wrap="square" rtlCol="0">
            <a:spAutoFit/>
          </a:bodyPr>
          <a:lstStyle/>
          <a:p>
            <a:pPr lvl="1">
              <a:lnSpc>
                <a:spcPct val="120000"/>
              </a:lnSpc>
            </a:pPr>
            <a:r>
              <a:rPr lang="en-US" sz="2800" b="1" dirty="0" err="1">
                <a:latin typeface="Verdana"/>
                <a:cs typeface="Verdana"/>
              </a:rPr>
              <a:t>Gezond</a:t>
            </a:r>
            <a:r>
              <a:rPr lang="en-US" sz="2800" b="1" dirty="0">
                <a:latin typeface="Verdana"/>
                <a:cs typeface="Verdana"/>
              </a:rPr>
              <a:t> en lekker </a:t>
            </a:r>
            <a:r>
              <a:rPr lang="en-US" sz="2800" b="1" dirty="0" err="1">
                <a:latin typeface="Verdana"/>
                <a:cs typeface="Verdana"/>
              </a:rPr>
              <a:t>kraanwater</a:t>
            </a:r>
            <a:r>
              <a:rPr lang="en-US" sz="2800" b="1" dirty="0">
                <a:latin typeface="Verdana"/>
                <a:cs typeface="Verdana"/>
              </a:rPr>
              <a:t> </a:t>
            </a:r>
          </a:p>
        </p:txBody>
      </p:sp>
      <p:sp>
        <p:nvSpPr>
          <p:cNvPr id="4" name="Rechthoek 3">
            <a:extLst>
              <a:ext uri="{FF2B5EF4-FFF2-40B4-BE49-F238E27FC236}">
                <a16:creationId xmlns:a16="http://schemas.microsoft.com/office/drawing/2014/main" id="{8E97B3BD-90D3-46ED-844D-E3A78936FA9E}"/>
              </a:ext>
            </a:extLst>
          </p:cNvPr>
          <p:cNvSpPr/>
          <p:nvPr/>
        </p:nvSpPr>
        <p:spPr>
          <a:xfrm>
            <a:off x="477030" y="1469344"/>
            <a:ext cx="6304121" cy="1054263"/>
          </a:xfrm>
          <a:prstGeom prst="rect">
            <a:avLst/>
          </a:prstGeom>
        </p:spPr>
        <p:txBody>
          <a:bodyPr wrap="square">
            <a:spAutoFit/>
          </a:bodyPr>
          <a:lstStyle/>
          <a:p>
            <a:pPr lvl="1">
              <a:lnSpc>
                <a:spcPct val="120000"/>
              </a:lnSpc>
            </a:pPr>
            <a:r>
              <a:rPr lang="nl-NL" dirty="0">
                <a:latin typeface="Verdana"/>
                <a:cs typeface="Verdana"/>
              </a:rPr>
              <a:t>Water is gezonder dan drankjes met suiker!</a:t>
            </a:r>
          </a:p>
          <a:p>
            <a:pPr lvl="1">
              <a:lnSpc>
                <a:spcPct val="120000"/>
              </a:lnSpc>
            </a:pPr>
            <a:r>
              <a:rPr lang="nl-NL" dirty="0">
                <a:latin typeface="Verdana"/>
                <a:cs typeface="Verdana"/>
              </a:rPr>
              <a:t>Hoeveel suikerklontjes zitten in een blikje cola?</a:t>
            </a:r>
          </a:p>
          <a:p>
            <a:pPr lvl="1">
              <a:lnSpc>
                <a:spcPct val="120000"/>
              </a:lnSpc>
            </a:pPr>
            <a:endParaRPr lang="en-US" dirty="0">
              <a:latin typeface="Verdana"/>
              <a:cs typeface="Verdana"/>
            </a:endParaRPr>
          </a:p>
        </p:txBody>
      </p:sp>
      <p:sp>
        <p:nvSpPr>
          <p:cNvPr id="9" name="Ovaal 8">
            <a:extLst>
              <a:ext uri="{FF2B5EF4-FFF2-40B4-BE49-F238E27FC236}">
                <a16:creationId xmlns:a16="http://schemas.microsoft.com/office/drawing/2014/main" id="{420E7389-356A-462C-8C7B-0722CFB54F8F}"/>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xtBox 1">
            <a:extLst>
              <a:ext uri="{FF2B5EF4-FFF2-40B4-BE49-F238E27FC236}">
                <a16:creationId xmlns:a16="http://schemas.microsoft.com/office/drawing/2014/main" id="{9BA0A61C-3A26-4BF1-9E3A-4019A3992DCC}"/>
              </a:ext>
            </a:extLst>
          </p:cNvPr>
          <p:cNvSpPr txBox="1">
            <a:spLocks noChangeArrowheads="1"/>
          </p:cNvSpPr>
          <p:nvPr/>
        </p:nvSpPr>
        <p:spPr bwMode="auto">
          <a:xfrm>
            <a:off x="-1176347" y="6484381"/>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15   </a:t>
            </a:r>
            <a:r>
              <a:rPr lang="en-US" sz="1400" dirty="0">
                <a:latin typeface="Akzidenz Grotesk"/>
                <a:cs typeface="Akzidenz Grotesk"/>
              </a:rPr>
              <a:t>GEZOND EN LEKKER</a:t>
            </a:r>
          </a:p>
        </p:txBody>
      </p:sp>
      <p:pic>
        <p:nvPicPr>
          <p:cNvPr id="14" name="Picture 4" descr="http://www.francescakookt.nl/wp-content/uploads/Eibertje-Kiest3.png">
            <a:hlinkClick r:id="rId5"/>
            <a:extLst>
              <a:ext uri="{FF2B5EF4-FFF2-40B4-BE49-F238E27FC236}">
                <a16:creationId xmlns:a16="http://schemas.microsoft.com/office/drawing/2014/main" id="{E346E898-7964-4672-B301-6522740E70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61" t="5904" r="19091"/>
          <a:stretch/>
        </p:blipFill>
        <p:spPr bwMode="auto">
          <a:xfrm>
            <a:off x="1436842" y="2526932"/>
            <a:ext cx="2374104" cy="32857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healthyvega.nl/wp-content/uploads/2014/04/Glas-water.jpg">
            <a:hlinkClick r:id="rId7"/>
            <a:extLst>
              <a:ext uri="{FF2B5EF4-FFF2-40B4-BE49-F238E27FC236}">
                <a16:creationId xmlns:a16="http://schemas.microsoft.com/office/drawing/2014/main" id="{5D24BA4E-47D3-497E-B610-8ABC81BC84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0758" y="2374825"/>
            <a:ext cx="3030055" cy="2334925"/>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id="{35DCDDBE-5B96-41A7-AC5A-47FACC48D1EB}"/>
              </a:ext>
            </a:extLst>
          </p:cNvPr>
          <p:cNvSpPr/>
          <p:nvPr/>
        </p:nvSpPr>
        <p:spPr>
          <a:xfrm>
            <a:off x="4770757" y="4729699"/>
            <a:ext cx="3030055" cy="1160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0 suikerklontjes</a:t>
            </a:r>
          </a:p>
          <a:p>
            <a:pPr algn="ctr"/>
            <a:r>
              <a:rPr lang="nl-NL" dirty="0"/>
              <a:t>0 vetten</a:t>
            </a:r>
            <a:br>
              <a:rPr lang="nl-NL" dirty="0"/>
            </a:br>
            <a:r>
              <a:rPr lang="nl-NL" dirty="0"/>
              <a:t>0 calorieën!</a:t>
            </a:r>
          </a:p>
        </p:txBody>
      </p:sp>
      <p:sp>
        <p:nvSpPr>
          <p:cNvPr id="3" name="Rechthoek 2">
            <a:extLst>
              <a:ext uri="{FF2B5EF4-FFF2-40B4-BE49-F238E27FC236}">
                <a16:creationId xmlns:a16="http://schemas.microsoft.com/office/drawing/2014/main" id="{4857E986-7153-4267-BDB2-02621A55733C}"/>
              </a:ext>
            </a:extLst>
          </p:cNvPr>
          <p:cNvSpPr/>
          <p:nvPr/>
        </p:nvSpPr>
        <p:spPr>
          <a:xfrm>
            <a:off x="1540565" y="4334394"/>
            <a:ext cx="447261" cy="128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13" name="Rechthoek 12">
            <a:extLst>
              <a:ext uri="{FF2B5EF4-FFF2-40B4-BE49-F238E27FC236}">
                <a16:creationId xmlns:a16="http://schemas.microsoft.com/office/drawing/2014/main" id="{1030FCF1-45AB-4841-AFBD-186987530060}"/>
              </a:ext>
            </a:extLst>
          </p:cNvPr>
          <p:cNvSpPr/>
          <p:nvPr/>
        </p:nvSpPr>
        <p:spPr>
          <a:xfrm>
            <a:off x="2266583" y="4334395"/>
            <a:ext cx="447261" cy="128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18" name="Rechthoek 17">
            <a:extLst>
              <a:ext uri="{FF2B5EF4-FFF2-40B4-BE49-F238E27FC236}">
                <a16:creationId xmlns:a16="http://schemas.microsoft.com/office/drawing/2014/main" id="{D5D8CAA3-8283-4D4B-AD9D-54CCCEFC5044}"/>
              </a:ext>
            </a:extLst>
          </p:cNvPr>
          <p:cNvSpPr/>
          <p:nvPr/>
        </p:nvSpPr>
        <p:spPr>
          <a:xfrm>
            <a:off x="3064320" y="4417196"/>
            <a:ext cx="447261" cy="1198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Tree>
    <p:extLst>
      <p:ext uri="{BB962C8B-B14F-4D97-AF65-F5344CB8AC3E}">
        <p14:creationId xmlns:p14="http://schemas.microsoft.com/office/powerpoint/2010/main" val="389394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8"/>
                                        </p:tgtEl>
                                      </p:cBhvr>
                                    </p:animEffect>
                                    <p:anim calcmode="lin" valueType="num">
                                      <p:cBhvr>
                                        <p:cTn id="21" dur="1000"/>
                                        <p:tgtEl>
                                          <p:spTgt spid="18"/>
                                        </p:tgtEl>
                                        <p:attrNameLst>
                                          <p:attrName>ppt_x</p:attrName>
                                        </p:attrNameLst>
                                      </p:cBhvr>
                                      <p:tavLst>
                                        <p:tav tm="0">
                                          <p:val>
                                            <p:strVal val="ppt_x"/>
                                          </p:val>
                                        </p:tav>
                                        <p:tav tm="100000">
                                          <p:val>
                                            <p:strVal val="ppt_x"/>
                                          </p:val>
                                        </p:tav>
                                      </p:tavLst>
                                    </p:anim>
                                    <p:anim calcmode="lin" valueType="num">
                                      <p:cBhvr>
                                        <p:cTn id="22" dur="1000"/>
                                        <p:tgtEl>
                                          <p:spTgt spid="18"/>
                                        </p:tgtEl>
                                        <p:attrNameLst>
                                          <p:attrName>ppt_y</p:attrName>
                                        </p:attrNameLst>
                                      </p:cBhvr>
                                      <p:tavLst>
                                        <p:tav tm="0">
                                          <p:val>
                                            <p:strVal val="ppt_y"/>
                                          </p:val>
                                        </p:tav>
                                        <p:tav tm="100000">
                                          <p:val>
                                            <p:strVal val="ppt_y+.1"/>
                                          </p:val>
                                        </p:tav>
                                      </p:tavLst>
                                    </p:anim>
                                    <p:set>
                                      <p:cBhvr>
                                        <p:cTn id="23"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28133" y="2014"/>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4">
            <a:extLst>
              <a:ext uri="{FF2B5EF4-FFF2-40B4-BE49-F238E27FC236}">
                <a16:creationId xmlns:a16="http://schemas.microsoft.com/office/drawing/2014/main" id="{8091442C-C0A6-4DD8-B3CB-33BDB77BE8CF}"/>
              </a:ext>
            </a:extLst>
          </p:cNvPr>
          <p:cNvSpPr txBox="1"/>
          <p:nvPr/>
        </p:nvSpPr>
        <p:spPr>
          <a:xfrm>
            <a:off x="532922" y="845610"/>
            <a:ext cx="6372200" cy="554575"/>
          </a:xfrm>
          <a:prstGeom prst="rect">
            <a:avLst/>
          </a:prstGeom>
          <a:noFill/>
        </p:spPr>
        <p:txBody>
          <a:bodyPr wrap="square" rtlCol="0">
            <a:spAutoFit/>
          </a:bodyPr>
          <a:lstStyle/>
          <a:p>
            <a:pPr lvl="1">
              <a:lnSpc>
                <a:spcPct val="120000"/>
              </a:lnSpc>
            </a:pPr>
            <a:r>
              <a:rPr lang="en-US" sz="2800" b="1" dirty="0" err="1">
                <a:latin typeface="Verdana"/>
                <a:cs typeface="Verdana"/>
              </a:rPr>
              <a:t>Pret</a:t>
            </a:r>
            <a:r>
              <a:rPr lang="en-US" sz="2800" b="1" dirty="0">
                <a:latin typeface="Verdana"/>
                <a:cs typeface="Verdana"/>
              </a:rPr>
              <a:t> met water</a:t>
            </a:r>
          </a:p>
        </p:txBody>
      </p:sp>
      <p:sp>
        <p:nvSpPr>
          <p:cNvPr id="3" name="Rechthoek 2">
            <a:extLst>
              <a:ext uri="{FF2B5EF4-FFF2-40B4-BE49-F238E27FC236}">
                <a16:creationId xmlns:a16="http://schemas.microsoft.com/office/drawing/2014/main" id="{47235847-0547-4332-83E1-79ADA4EA213F}"/>
              </a:ext>
            </a:extLst>
          </p:cNvPr>
          <p:cNvSpPr/>
          <p:nvPr/>
        </p:nvSpPr>
        <p:spPr>
          <a:xfrm>
            <a:off x="599935" y="1573003"/>
            <a:ext cx="7235939" cy="721864"/>
          </a:xfrm>
          <a:prstGeom prst="rect">
            <a:avLst/>
          </a:prstGeom>
        </p:spPr>
        <p:txBody>
          <a:bodyPr wrap="square">
            <a:spAutoFit/>
          </a:bodyPr>
          <a:lstStyle/>
          <a:p>
            <a:pPr lvl="1">
              <a:lnSpc>
                <a:spcPct val="120000"/>
              </a:lnSpc>
            </a:pPr>
            <a:r>
              <a:rPr lang="nl-NL" dirty="0">
                <a:latin typeface="Verdana"/>
                <a:cs typeface="Verdana"/>
              </a:rPr>
              <a:t>Water is leuk! </a:t>
            </a:r>
          </a:p>
          <a:p>
            <a:pPr lvl="1">
              <a:lnSpc>
                <a:spcPct val="120000"/>
              </a:lnSpc>
            </a:pPr>
            <a:r>
              <a:rPr lang="nl-NL" dirty="0">
                <a:latin typeface="Verdana"/>
                <a:cs typeface="Verdana"/>
              </a:rPr>
              <a:t>Wat voor spelletjes en proefjes doe jij graag met water? </a:t>
            </a:r>
          </a:p>
        </p:txBody>
      </p:sp>
      <p:pic>
        <p:nvPicPr>
          <p:cNvPr id="12294" name="Picture 6">
            <a:extLst>
              <a:ext uri="{FF2B5EF4-FFF2-40B4-BE49-F238E27FC236}">
                <a16:creationId xmlns:a16="http://schemas.microsoft.com/office/drawing/2014/main" id="{8A03332F-AD1C-4392-85BA-7503631BE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995" y="2651227"/>
            <a:ext cx="2098543" cy="282332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DECD5EF8-FDA8-4894-ADF5-C598F015EF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707" y="3407763"/>
            <a:ext cx="3013792" cy="226034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07D18F67-B1E6-46F6-9729-EA094C6FC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543" y="2651227"/>
            <a:ext cx="2745589" cy="2092246"/>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8">
            <a:extLst>
              <a:ext uri="{FF2B5EF4-FFF2-40B4-BE49-F238E27FC236}">
                <a16:creationId xmlns:a16="http://schemas.microsoft.com/office/drawing/2014/main" id="{E7982444-5435-4DC1-B0E4-1202A616E40D}"/>
              </a:ext>
            </a:extLst>
          </p:cNvPr>
          <p:cNvSpPr/>
          <p:nvPr/>
        </p:nvSpPr>
        <p:spPr bwMode="auto">
          <a:xfrm rot="332957">
            <a:off x="1151328" y="5385270"/>
            <a:ext cx="4381251" cy="628298"/>
          </a:xfrm>
          <a:prstGeom prst="roundRect">
            <a:avLst>
              <a:gd name="adj" fmla="val 4034"/>
            </a:avLst>
          </a:prstGeom>
          <a:solidFill>
            <a:srgbClr val="005B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endParaRPr>
          </a:p>
        </p:txBody>
      </p:sp>
      <p:sp>
        <p:nvSpPr>
          <p:cNvPr id="22" name="TextBox 19">
            <a:extLst>
              <a:ext uri="{FF2B5EF4-FFF2-40B4-BE49-F238E27FC236}">
                <a16:creationId xmlns:a16="http://schemas.microsoft.com/office/drawing/2014/main" id="{09B1C5C8-2B45-4D82-B737-902EB1F71520}"/>
              </a:ext>
            </a:extLst>
          </p:cNvPr>
          <p:cNvSpPr txBox="1"/>
          <p:nvPr/>
        </p:nvSpPr>
        <p:spPr>
          <a:xfrm rot="332957">
            <a:off x="1265223" y="5507018"/>
            <a:ext cx="4344680" cy="277955"/>
          </a:xfrm>
          <a:prstGeom prst="rect">
            <a:avLst/>
          </a:prstGeom>
          <a:noFill/>
        </p:spPr>
        <p:txBody>
          <a:bodyPr wrap="square" rtlCol="0">
            <a:spAutoFit/>
          </a:bodyPr>
          <a:lstStyle/>
          <a:p>
            <a:pPr lvl="1">
              <a:lnSpc>
                <a:spcPct val="120000"/>
              </a:lnSpc>
            </a:pPr>
            <a:r>
              <a:rPr lang="nl-NL" sz="1600" dirty="0">
                <a:solidFill>
                  <a:prstClr val="white"/>
                </a:solidFill>
                <a:latin typeface="Verdana"/>
                <a:cs typeface="Verdana"/>
              </a:rPr>
              <a:t>Of maak een lekker waterijsje!</a:t>
            </a:r>
          </a:p>
        </p:txBody>
      </p:sp>
      <p:sp>
        <p:nvSpPr>
          <p:cNvPr id="12" name="Ovaal 11">
            <a:extLst>
              <a:ext uri="{FF2B5EF4-FFF2-40B4-BE49-F238E27FC236}">
                <a16:creationId xmlns:a16="http://schemas.microsoft.com/office/drawing/2014/main" id="{0919FBD6-EB26-433D-9241-0C881D0E7E42}"/>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extBox 1">
            <a:extLst>
              <a:ext uri="{FF2B5EF4-FFF2-40B4-BE49-F238E27FC236}">
                <a16:creationId xmlns:a16="http://schemas.microsoft.com/office/drawing/2014/main" id="{59C070EB-357E-498A-BBCF-B77CD28380C4}"/>
              </a:ext>
            </a:extLst>
          </p:cNvPr>
          <p:cNvSpPr txBox="1">
            <a:spLocks noChangeArrowheads="1"/>
          </p:cNvSpPr>
          <p:nvPr/>
        </p:nvSpPr>
        <p:spPr bwMode="auto">
          <a:xfrm>
            <a:off x="-1168606" y="6511106"/>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   16    </a:t>
            </a:r>
            <a:r>
              <a:rPr lang="en-US" sz="1400" dirty="0">
                <a:latin typeface="Akzidenz Grotesk"/>
                <a:cs typeface="Akzidenz Grotesk"/>
              </a:rPr>
              <a:t>PRET MET WATER</a:t>
            </a:r>
          </a:p>
        </p:txBody>
      </p:sp>
    </p:spTree>
    <p:extLst>
      <p:ext uri="{BB962C8B-B14F-4D97-AF65-F5344CB8AC3E}">
        <p14:creationId xmlns:p14="http://schemas.microsoft.com/office/powerpoint/2010/main" val="1142667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1C8B8606-B27F-A44A-828B-365299DD3E4E}"/>
              </a:ext>
            </a:extLst>
          </p:cNvPr>
          <p:cNvPicPr>
            <a:picLocks noGrp="1" noChangeAspect="1"/>
          </p:cNvPicPr>
          <p:nvPr>
            <p:ph idx="1"/>
          </p:nvPr>
        </p:nvPicPr>
        <p:blipFill>
          <a:blip r:embed="rId3"/>
          <a:stretch>
            <a:fillRect/>
          </a:stretch>
        </p:blipFill>
        <p:spPr>
          <a:xfrm>
            <a:off x="41516" y="2014"/>
            <a:ext cx="9144000" cy="6855986"/>
          </a:xfrm>
        </p:spPr>
      </p:pic>
      <p:sp>
        <p:nvSpPr>
          <p:cNvPr id="10" name="Tekstvak 9">
            <a:extLst>
              <a:ext uri="{FF2B5EF4-FFF2-40B4-BE49-F238E27FC236}">
                <a16:creationId xmlns:a16="http://schemas.microsoft.com/office/drawing/2014/main" id="{A620EB78-CD9F-CC4D-B2AC-530243F55548}"/>
              </a:ext>
            </a:extLst>
          </p:cNvPr>
          <p:cNvSpPr txBox="1"/>
          <p:nvPr/>
        </p:nvSpPr>
        <p:spPr>
          <a:xfrm>
            <a:off x="2684655" y="899718"/>
            <a:ext cx="4622705" cy="2529282"/>
          </a:xfrm>
          <a:prstGeom prst="rect">
            <a:avLst/>
          </a:prstGeom>
          <a:noFill/>
        </p:spPr>
        <p:txBody>
          <a:bodyPr wrap="square" rtlCol="0">
            <a:spAutoFit/>
          </a:bodyPr>
          <a:lstStyle/>
          <a:p>
            <a:pPr marL="569900" lvl="1" indent="-285750">
              <a:lnSpc>
                <a:spcPct val="150000"/>
              </a:lnSpc>
              <a:buFont typeface="Arial"/>
              <a:buChar char="•"/>
            </a:pPr>
            <a:r>
              <a:rPr lang="nl-NL" dirty="0">
                <a:latin typeface="Verdana"/>
                <a:cs typeface="Verdana"/>
              </a:rPr>
              <a:t>Welkom</a:t>
            </a:r>
          </a:p>
          <a:p>
            <a:pPr marL="569900" lvl="1" indent="-285750">
              <a:lnSpc>
                <a:spcPct val="150000"/>
              </a:lnSpc>
              <a:buFont typeface="Arial"/>
              <a:buChar char="•"/>
            </a:pPr>
            <a:r>
              <a:rPr lang="nl-NL" dirty="0">
                <a:latin typeface="Verdana"/>
                <a:cs typeface="Verdana"/>
              </a:rPr>
              <a:t>Introductie</a:t>
            </a:r>
          </a:p>
          <a:p>
            <a:pPr marL="569900" lvl="1" indent="-285750">
              <a:lnSpc>
                <a:spcPct val="150000"/>
              </a:lnSpc>
              <a:buFont typeface="Arial"/>
              <a:buChar char="•"/>
            </a:pPr>
            <a:r>
              <a:rPr lang="nl-NL" dirty="0">
                <a:latin typeface="Verdana"/>
                <a:cs typeface="Verdana"/>
              </a:rPr>
              <a:t>De wereld van kraanwater </a:t>
            </a:r>
          </a:p>
          <a:p>
            <a:pPr marL="569900" lvl="1" indent="-285750">
              <a:lnSpc>
                <a:spcPct val="150000"/>
              </a:lnSpc>
              <a:buFont typeface="Arial"/>
              <a:buChar char="•"/>
            </a:pPr>
            <a:r>
              <a:rPr lang="nl-NL" dirty="0">
                <a:latin typeface="Verdana"/>
                <a:cs typeface="Verdana"/>
              </a:rPr>
              <a:t>Duurzaam kraanwater</a:t>
            </a:r>
          </a:p>
          <a:p>
            <a:pPr marL="569900" lvl="1" indent="-285750">
              <a:lnSpc>
                <a:spcPct val="150000"/>
              </a:lnSpc>
              <a:buFont typeface="Arial"/>
              <a:buChar char="•"/>
            </a:pPr>
            <a:r>
              <a:rPr lang="nl-NL" dirty="0">
                <a:latin typeface="Verdana"/>
                <a:cs typeface="Verdana"/>
              </a:rPr>
              <a:t>Gezond én lekker kraanwater!</a:t>
            </a:r>
          </a:p>
          <a:p>
            <a:pPr>
              <a:lnSpc>
                <a:spcPct val="150000"/>
              </a:lnSpc>
            </a:pPr>
            <a:endParaRPr lang="nl-NL" dirty="0">
              <a:latin typeface="Verdana" panose="020B0604030504040204" pitchFamily="34" charset="0"/>
              <a:ea typeface="Verdana" panose="020B0604030504040204" pitchFamily="34" charset="0"/>
              <a:cs typeface="Verdana" panose="020B0604030504040204" pitchFamily="34" charset="0"/>
            </a:endParaRPr>
          </a:p>
        </p:txBody>
      </p:sp>
      <p:pic>
        <p:nvPicPr>
          <p:cNvPr id="12" name="Afbeelding 11">
            <a:extLst>
              <a:ext uri="{FF2B5EF4-FFF2-40B4-BE49-F238E27FC236}">
                <a16:creationId xmlns:a16="http://schemas.microsoft.com/office/drawing/2014/main" id="{3CC45929-3260-1D49-8296-BB82EDCF792F}"/>
              </a:ext>
            </a:extLst>
          </p:cNvPr>
          <p:cNvPicPr>
            <a:picLocks noChangeAspect="1"/>
          </p:cNvPicPr>
          <p:nvPr/>
        </p:nvPicPr>
        <p:blipFill>
          <a:blip r:embed="rId4"/>
          <a:stretch>
            <a:fillRect/>
          </a:stretch>
        </p:blipFill>
        <p:spPr>
          <a:xfrm>
            <a:off x="6968500" y="6242646"/>
            <a:ext cx="903748" cy="533441"/>
          </a:xfrm>
          <a:prstGeom prst="rect">
            <a:avLst/>
          </a:prstGeom>
        </p:spPr>
      </p:pic>
      <p:sp>
        <p:nvSpPr>
          <p:cNvPr id="5" name="TextBox 1">
            <a:extLst>
              <a:ext uri="{FF2B5EF4-FFF2-40B4-BE49-F238E27FC236}">
                <a16:creationId xmlns:a16="http://schemas.microsoft.com/office/drawing/2014/main" id="{C108438F-023C-4F93-9636-5CC4F12C17CF}"/>
              </a:ext>
            </a:extLst>
          </p:cNvPr>
          <p:cNvSpPr txBox="1">
            <a:spLocks noChangeArrowheads="1"/>
          </p:cNvSpPr>
          <p:nvPr/>
        </p:nvSpPr>
        <p:spPr bwMode="auto">
          <a:xfrm>
            <a:off x="628080" y="6540678"/>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INHOUDSOPGAVE</a:t>
            </a:r>
          </a:p>
        </p:txBody>
      </p:sp>
      <p:sp>
        <p:nvSpPr>
          <p:cNvPr id="7" name="Oval 22">
            <a:extLst>
              <a:ext uri="{FF2B5EF4-FFF2-40B4-BE49-F238E27FC236}">
                <a16:creationId xmlns:a16="http://schemas.microsoft.com/office/drawing/2014/main" id="{4D821633-BCCE-4B52-ACBF-ABEE802413F9}"/>
              </a:ext>
            </a:extLst>
          </p:cNvPr>
          <p:cNvSpPr/>
          <p:nvPr/>
        </p:nvSpPr>
        <p:spPr bwMode="auto">
          <a:xfrm>
            <a:off x="644065" y="6487661"/>
            <a:ext cx="355175" cy="315242"/>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3DAEB9"/>
                </a:solidFill>
                <a:effectLst/>
                <a:latin typeface="Arial" charset="0"/>
                <a:ea typeface="ＭＳ Ｐゴシック" charset="0"/>
                <a:cs typeface="ＭＳ Ｐゴシック" charset="0"/>
              </a:rPr>
              <a:t> </a:t>
            </a:r>
          </a:p>
        </p:txBody>
      </p:sp>
      <p:sp>
        <p:nvSpPr>
          <p:cNvPr id="8" name="TextBox 6">
            <a:extLst>
              <a:ext uri="{FF2B5EF4-FFF2-40B4-BE49-F238E27FC236}">
                <a16:creationId xmlns:a16="http://schemas.microsoft.com/office/drawing/2014/main" id="{723A48E0-143C-48EF-9B1B-5916522247EA}"/>
              </a:ext>
            </a:extLst>
          </p:cNvPr>
          <p:cNvSpPr txBox="1">
            <a:spLocks noChangeArrowheads="1"/>
          </p:cNvSpPr>
          <p:nvPr/>
        </p:nvSpPr>
        <p:spPr bwMode="auto">
          <a:xfrm>
            <a:off x="237016" y="5266928"/>
            <a:ext cx="3291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8619C3F0-6FDD-7A49-9B37-77F911352760}" type="slidenum">
              <a:rPr lang="en-US" sz="900">
                <a:solidFill>
                  <a:schemeClr val="bg1"/>
                </a:solidFill>
                <a:latin typeface="Verdana"/>
                <a:cs typeface="Verdana"/>
              </a:rPr>
              <a:pPr algn="ctr" eaLnBrk="1" hangingPunct="1"/>
              <a:t>2</a:t>
            </a:fld>
            <a:endParaRPr lang="en-US" sz="900" dirty="0">
              <a:solidFill>
                <a:schemeClr val="bg1"/>
              </a:solidFill>
              <a:latin typeface="Verdana"/>
              <a:cs typeface="Verdana"/>
            </a:endParaRPr>
          </a:p>
        </p:txBody>
      </p:sp>
      <p:pic>
        <p:nvPicPr>
          <p:cNvPr id="11266" name="Picture 2">
            <a:extLst>
              <a:ext uri="{FF2B5EF4-FFF2-40B4-BE49-F238E27FC236}">
                <a16:creationId xmlns:a16="http://schemas.microsoft.com/office/drawing/2014/main" id="{EDACDEC7-EDF8-453C-AC91-AE9082ABF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859" y="3171793"/>
            <a:ext cx="4251489" cy="2834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17A6623-92D5-4B3A-BE27-D8631054D47B}"/>
              </a:ext>
            </a:extLst>
          </p:cNvPr>
          <p:cNvSpPr txBox="1"/>
          <p:nvPr/>
        </p:nvSpPr>
        <p:spPr>
          <a:xfrm>
            <a:off x="644065" y="6460616"/>
            <a:ext cx="371159" cy="369332"/>
          </a:xfrm>
          <a:prstGeom prst="rect">
            <a:avLst/>
          </a:prstGeom>
          <a:noFill/>
        </p:spPr>
        <p:txBody>
          <a:bodyPr wrap="square" rtlCol="0">
            <a:spAutoFit/>
          </a:bodyPr>
          <a:lstStyle/>
          <a:p>
            <a:r>
              <a:rPr lang="nl-NL" dirty="0">
                <a:solidFill>
                  <a:schemeClr val="bg1"/>
                </a:solidFill>
              </a:rPr>
              <a:t> 1</a:t>
            </a:r>
          </a:p>
        </p:txBody>
      </p:sp>
    </p:spTree>
    <p:extLst>
      <p:ext uri="{BB962C8B-B14F-4D97-AF65-F5344CB8AC3E}">
        <p14:creationId xmlns:p14="http://schemas.microsoft.com/office/powerpoint/2010/main" val="55360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28133" y="-49794"/>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4">
            <a:extLst>
              <a:ext uri="{FF2B5EF4-FFF2-40B4-BE49-F238E27FC236}">
                <a16:creationId xmlns:a16="http://schemas.microsoft.com/office/drawing/2014/main" id="{55CA88D6-87CF-4030-86D6-2CC957693694}"/>
              </a:ext>
            </a:extLst>
          </p:cNvPr>
          <p:cNvSpPr txBox="1"/>
          <p:nvPr/>
        </p:nvSpPr>
        <p:spPr>
          <a:xfrm>
            <a:off x="1202225" y="845610"/>
            <a:ext cx="6372200" cy="554575"/>
          </a:xfrm>
          <a:prstGeom prst="rect">
            <a:avLst/>
          </a:prstGeom>
          <a:noFill/>
        </p:spPr>
        <p:txBody>
          <a:bodyPr wrap="square" rtlCol="0">
            <a:spAutoFit/>
          </a:bodyPr>
          <a:lstStyle/>
          <a:p>
            <a:pPr lvl="1">
              <a:lnSpc>
                <a:spcPct val="120000"/>
              </a:lnSpc>
            </a:pPr>
            <a:r>
              <a:rPr lang="en-US" sz="2800" b="1" dirty="0" err="1">
                <a:latin typeface="Verdana"/>
                <a:cs typeface="Verdana"/>
              </a:rPr>
              <a:t>Kraanwater</a:t>
            </a:r>
            <a:r>
              <a:rPr lang="en-US" sz="2800" b="1" dirty="0">
                <a:latin typeface="Verdana"/>
                <a:cs typeface="Verdana"/>
              </a:rPr>
              <a:t> in de </a:t>
            </a:r>
            <a:r>
              <a:rPr lang="en-US" sz="2800" b="1" dirty="0" err="1">
                <a:latin typeface="Verdana"/>
                <a:cs typeface="Verdana"/>
              </a:rPr>
              <a:t>wereld</a:t>
            </a:r>
            <a:endParaRPr lang="en-US" sz="2800" b="1" dirty="0">
              <a:latin typeface="Verdana"/>
              <a:cs typeface="Verdana"/>
            </a:endParaRPr>
          </a:p>
        </p:txBody>
      </p:sp>
      <p:sp>
        <p:nvSpPr>
          <p:cNvPr id="6" name="Ovaal 5">
            <a:extLst>
              <a:ext uri="{FF2B5EF4-FFF2-40B4-BE49-F238E27FC236}">
                <a16:creationId xmlns:a16="http://schemas.microsoft.com/office/drawing/2014/main" id="{69145768-51E1-4368-8856-4783AE17991C}"/>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xtBox 1">
            <a:extLst>
              <a:ext uri="{FF2B5EF4-FFF2-40B4-BE49-F238E27FC236}">
                <a16:creationId xmlns:a16="http://schemas.microsoft.com/office/drawing/2014/main" id="{DB2DA2C6-05F6-4F0A-A2D1-B2CF8F242C49}"/>
              </a:ext>
            </a:extLst>
          </p:cNvPr>
          <p:cNvSpPr txBox="1">
            <a:spLocks noChangeArrowheads="1"/>
          </p:cNvSpPr>
          <p:nvPr/>
        </p:nvSpPr>
        <p:spPr bwMode="auto">
          <a:xfrm>
            <a:off x="-1172440" y="6498415"/>
            <a:ext cx="48488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17</a:t>
            </a:r>
            <a:r>
              <a:rPr lang="en-US" sz="1400" dirty="0">
                <a:latin typeface="Akzidenz Grotesk"/>
                <a:cs typeface="Akzidenz Grotesk"/>
              </a:rPr>
              <a:t>	KRAANWATER IN DE WERELD</a:t>
            </a:r>
          </a:p>
        </p:txBody>
      </p:sp>
      <p:pic>
        <p:nvPicPr>
          <p:cNvPr id="3" name="Afbeelding 2">
            <a:extLst>
              <a:ext uri="{FF2B5EF4-FFF2-40B4-BE49-F238E27FC236}">
                <a16:creationId xmlns:a16="http://schemas.microsoft.com/office/drawing/2014/main" id="{06284706-F425-4289-B312-9ECAC5F53410}"/>
              </a:ext>
            </a:extLst>
          </p:cNvPr>
          <p:cNvPicPr>
            <a:picLocks noChangeAspect="1"/>
          </p:cNvPicPr>
          <p:nvPr/>
        </p:nvPicPr>
        <p:blipFill>
          <a:blip r:embed="rId5"/>
          <a:stretch>
            <a:fillRect/>
          </a:stretch>
        </p:blipFill>
        <p:spPr>
          <a:xfrm>
            <a:off x="1439423" y="2292937"/>
            <a:ext cx="6135002" cy="3434917"/>
          </a:xfrm>
          <a:prstGeom prst="rect">
            <a:avLst/>
          </a:prstGeom>
        </p:spPr>
      </p:pic>
      <p:sp>
        <p:nvSpPr>
          <p:cNvPr id="4" name="Rechthoek 3">
            <a:extLst>
              <a:ext uri="{FF2B5EF4-FFF2-40B4-BE49-F238E27FC236}">
                <a16:creationId xmlns:a16="http://schemas.microsoft.com/office/drawing/2014/main" id="{D2432DBD-83D4-4C3B-8BDA-D8728536F141}"/>
              </a:ext>
            </a:extLst>
          </p:cNvPr>
          <p:cNvSpPr/>
          <p:nvPr/>
        </p:nvSpPr>
        <p:spPr>
          <a:xfrm>
            <a:off x="1433022" y="1676474"/>
            <a:ext cx="5241303" cy="369332"/>
          </a:xfrm>
          <a:prstGeom prst="rect">
            <a:avLst/>
          </a:prstGeom>
        </p:spPr>
        <p:txBody>
          <a:bodyPr wrap="square">
            <a:spAutoFit/>
          </a:bodyPr>
          <a:lstStyle/>
          <a:p>
            <a:r>
              <a:rPr lang="nl-NL" dirty="0"/>
              <a:t>                     Bekijk het filmpje over </a:t>
            </a:r>
            <a:r>
              <a:rPr lang="nl-NL" dirty="0">
                <a:hlinkClick r:id="rId6"/>
              </a:rPr>
              <a:t>Water </a:t>
            </a:r>
            <a:r>
              <a:rPr lang="nl-NL" dirty="0" err="1">
                <a:hlinkClick r:id="rId6"/>
              </a:rPr>
              <a:t>for</a:t>
            </a:r>
            <a:r>
              <a:rPr lang="nl-NL" dirty="0">
                <a:hlinkClick r:id="rId6"/>
              </a:rPr>
              <a:t> Life</a:t>
            </a:r>
            <a:endParaRPr lang="nl-NL" dirty="0"/>
          </a:p>
        </p:txBody>
      </p:sp>
    </p:spTree>
    <p:extLst>
      <p:ext uri="{BB962C8B-B14F-4D97-AF65-F5344CB8AC3E}">
        <p14:creationId xmlns:p14="http://schemas.microsoft.com/office/powerpoint/2010/main" val="1188618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28133" y="0"/>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pic>
        <p:nvPicPr>
          <p:cNvPr id="12" name="Afbeelding 11">
            <a:hlinkClick r:id="rId5"/>
            <a:extLst>
              <a:ext uri="{FF2B5EF4-FFF2-40B4-BE49-F238E27FC236}">
                <a16:creationId xmlns:a16="http://schemas.microsoft.com/office/drawing/2014/main" id="{13346C50-A43A-4385-B285-2D64D87CC8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167" y="1579219"/>
            <a:ext cx="7740421" cy="4257952"/>
          </a:xfrm>
          <a:prstGeom prst="rect">
            <a:avLst/>
          </a:prstGeom>
        </p:spPr>
      </p:pic>
      <p:sp>
        <p:nvSpPr>
          <p:cNvPr id="13" name="TextBox 4">
            <a:extLst>
              <a:ext uri="{FF2B5EF4-FFF2-40B4-BE49-F238E27FC236}">
                <a16:creationId xmlns:a16="http://schemas.microsoft.com/office/drawing/2014/main" id="{55CA88D6-87CF-4030-86D6-2CC957693694}"/>
              </a:ext>
            </a:extLst>
          </p:cNvPr>
          <p:cNvSpPr txBox="1"/>
          <p:nvPr/>
        </p:nvSpPr>
        <p:spPr>
          <a:xfrm>
            <a:off x="1202225" y="845610"/>
            <a:ext cx="6372200" cy="554575"/>
          </a:xfrm>
          <a:prstGeom prst="rect">
            <a:avLst/>
          </a:prstGeom>
          <a:noFill/>
        </p:spPr>
        <p:txBody>
          <a:bodyPr wrap="square" rtlCol="0">
            <a:spAutoFit/>
          </a:bodyPr>
          <a:lstStyle/>
          <a:p>
            <a:pPr lvl="1">
              <a:lnSpc>
                <a:spcPct val="120000"/>
              </a:lnSpc>
            </a:pPr>
            <a:r>
              <a:rPr lang="en-US" sz="2800" b="1" dirty="0" err="1">
                <a:latin typeface="Verdana"/>
                <a:cs typeface="Verdana"/>
              </a:rPr>
              <a:t>Kraanwater</a:t>
            </a:r>
            <a:r>
              <a:rPr lang="en-US" sz="2800" b="1" dirty="0">
                <a:latin typeface="Verdana"/>
                <a:cs typeface="Verdana"/>
              </a:rPr>
              <a:t> in de </a:t>
            </a:r>
            <a:r>
              <a:rPr lang="en-US" sz="2800" b="1" dirty="0" err="1">
                <a:latin typeface="Verdana"/>
                <a:cs typeface="Verdana"/>
              </a:rPr>
              <a:t>wereld</a:t>
            </a:r>
            <a:endParaRPr lang="en-US" sz="2800" b="1" dirty="0">
              <a:latin typeface="Verdana"/>
              <a:cs typeface="Verdana"/>
            </a:endParaRPr>
          </a:p>
        </p:txBody>
      </p:sp>
      <p:sp>
        <p:nvSpPr>
          <p:cNvPr id="7" name="Ovaal 6">
            <a:extLst>
              <a:ext uri="{FF2B5EF4-FFF2-40B4-BE49-F238E27FC236}">
                <a16:creationId xmlns:a16="http://schemas.microsoft.com/office/drawing/2014/main" id="{764CA6E4-1026-4C1B-A99B-3E37EFA40A4B}"/>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xtBox 1">
            <a:extLst>
              <a:ext uri="{FF2B5EF4-FFF2-40B4-BE49-F238E27FC236}">
                <a16:creationId xmlns:a16="http://schemas.microsoft.com/office/drawing/2014/main" id="{53705809-AC01-48AB-8E5D-2AD5D235BA60}"/>
              </a:ext>
            </a:extLst>
          </p:cNvPr>
          <p:cNvSpPr txBox="1">
            <a:spLocks noChangeArrowheads="1"/>
          </p:cNvSpPr>
          <p:nvPr/>
        </p:nvSpPr>
        <p:spPr bwMode="auto">
          <a:xfrm>
            <a:off x="-1181866" y="6509366"/>
            <a:ext cx="48111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 18</a:t>
            </a:r>
            <a:r>
              <a:rPr lang="en-US" sz="1400" dirty="0">
                <a:latin typeface="Akzidenz Grotesk"/>
                <a:cs typeface="Akzidenz Grotesk"/>
              </a:rPr>
              <a:t>	KRAANWATER IN DE WERELD</a:t>
            </a:r>
          </a:p>
        </p:txBody>
      </p:sp>
    </p:spTree>
    <p:extLst>
      <p:ext uri="{BB962C8B-B14F-4D97-AF65-F5344CB8AC3E}">
        <p14:creationId xmlns:p14="http://schemas.microsoft.com/office/powerpoint/2010/main" val="3614123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28133" y="0"/>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7" name="Rounded Rectangle 1">
            <a:extLst>
              <a:ext uri="{FF2B5EF4-FFF2-40B4-BE49-F238E27FC236}">
                <a16:creationId xmlns:a16="http://schemas.microsoft.com/office/drawing/2014/main" id="{A3E60628-0132-488E-8F8C-F3B6B0001547}"/>
              </a:ext>
            </a:extLst>
          </p:cNvPr>
          <p:cNvSpPr/>
          <p:nvPr/>
        </p:nvSpPr>
        <p:spPr bwMode="auto">
          <a:xfrm>
            <a:off x="2071956" y="973804"/>
            <a:ext cx="4896544" cy="1816530"/>
          </a:xfrm>
          <a:prstGeom prst="roundRect">
            <a:avLst>
              <a:gd name="adj" fmla="val 4034"/>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9" name="TextBox 4">
            <a:extLst>
              <a:ext uri="{FF2B5EF4-FFF2-40B4-BE49-F238E27FC236}">
                <a16:creationId xmlns:a16="http://schemas.microsoft.com/office/drawing/2014/main" id="{5A225CE0-4270-4487-B4E7-3F89FB5BB6FE}"/>
              </a:ext>
            </a:extLst>
          </p:cNvPr>
          <p:cNvSpPr txBox="1"/>
          <p:nvPr/>
        </p:nvSpPr>
        <p:spPr>
          <a:xfrm>
            <a:off x="2319516" y="1578933"/>
            <a:ext cx="4752528" cy="389466"/>
          </a:xfrm>
          <a:prstGeom prst="rect">
            <a:avLst/>
          </a:prstGeom>
          <a:noFill/>
        </p:spPr>
        <p:txBody>
          <a:bodyPr wrap="square" rtlCol="0">
            <a:spAutoFit/>
          </a:bodyPr>
          <a:lstStyle/>
          <a:p>
            <a:pPr lvl="1">
              <a:lnSpc>
                <a:spcPct val="120000"/>
              </a:lnSpc>
            </a:pPr>
            <a:r>
              <a:rPr lang="nl-NL" sz="1800" dirty="0">
                <a:solidFill>
                  <a:schemeClr val="bg1"/>
                </a:solidFill>
                <a:latin typeface="Verdana"/>
                <a:cs typeface="Verdana"/>
              </a:rPr>
              <a:t>Bedankt voor je aandacht!</a:t>
            </a:r>
          </a:p>
        </p:txBody>
      </p:sp>
      <p:sp>
        <p:nvSpPr>
          <p:cNvPr id="10" name="Ovaal 9">
            <a:extLst>
              <a:ext uri="{FF2B5EF4-FFF2-40B4-BE49-F238E27FC236}">
                <a16:creationId xmlns:a16="http://schemas.microsoft.com/office/drawing/2014/main" id="{75CE1D00-9970-4E5A-AA4E-718E01F47DC0}"/>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1" name="Afbeelding 10">
            <a:extLst>
              <a:ext uri="{FF2B5EF4-FFF2-40B4-BE49-F238E27FC236}">
                <a16:creationId xmlns:a16="http://schemas.microsoft.com/office/drawing/2014/main" id="{34846DF4-B31D-4216-9220-CE3CFA8D5837}"/>
              </a:ext>
            </a:extLst>
          </p:cNvPr>
          <p:cNvPicPr>
            <a:picLocks noChangeAspect="1"/>
          </p:cNvPicPr>
          <p:nvPr/>
        </p:nvPicPr>
        <p:blipFill>
          <a:blip r:embed="rId5"/>
          <a:stretch>
            <a:fillRect/>
          </a:stretch>
        </p:blipFill>
        <p:spPr>
          <a:xfrm>
            <a:off x="1255134" y="3201505"/>
            <a:ext cx="6577466" cy="2409688"/>
          </a:xfrm>
          <a:prstGeom prst="rect">
            <a:avLst/>
          </a:prstGeom>
        </p:spPr>
      </p:pic>
      <p:sp>
        <p:nvSpPr>
          <p:cNvPr id="12" name="TextBox 1">
            <a:extLst>
              <a:ext uri="{FF2B5EF4-FFF2-40B4-BE49-F238E27FC236}">
                <a16:creationId xmlns:a16="http://schemas.microsoft.com/office/drawing/2014/main" id="{F4E10460-6545-4DF8-B786-AB605B2F7DBD}"/>
              </a:ext>
            </a:extLst>
          </p:cNvPr>
          <p:cNvSpPr txBox="1">
            <a:spLocks noChangeArrowheads="1"/>
          </p:cNvSpPr>
          <p:nvPr/>
        </p:nvSpPr>
        <p:spPr bwMode="auto">
          <a:xfrm>
            <a:off x="-1165630" y="6509366"/>
            <a:ext cx="49337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400" dirty="0">
                <a:solidFill>
                  <a:schemeClr val="bg1"/>
                </a:solidFill>
                <a:latin typeface="Akzidenz Grotesk"/>
                <a:cs typeface="Akzidenz Grotesk"/>
              </a:rPr>
              <a:t>19</a:t>
            </a:r>
            <a:r>
              <a:rPr lang="en-US" sz="1400" dirty="0">
                <a:latin typeface="Akzidenz Grotesk"/>
                <a:cs typeface="Akzidenz Grotesk"/>
              </a:rPr>
              <a:t>	BEDANKT</a:t>
            </a:r>
          </a:p>
        </p:txBody>
      </p:sp>
    </p:spTree>
    <p:extLst>
      <p:ext uri="{BB962C8B-B14F-4D97-AF65-F5344CB8AC3E}">
        <p14:creationId xmlns:p14="http://schemas.microsoft.com/office/powerpoint/2010/main" val="220464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28133" y="0"/>
            <a:ext cx="9144000" cy="6855986"/>
          </a:xfrm>
          <a:prstGeom prst="rect">
            <a:avLst/>
          </a:prstGeom>
        </p:spPr>
      </p:pic>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DCFEFC6B-DD5C-464A-A857-CB0C8791933C}"/>
              </a:ext>
            </a:extLst>
          </p:cNvPr>
          <p:cNvSpPr/>
          <p:nvPr/>
        </p:nvSpPr>
        <p:spPr>
          <a:xfrm>
            <a:off x="1433022" y="4164493"/>
            <a:ext cx="4572000" cy="369332"/>
          </a:xfrm>
          <a:prstGeom prst="rect">
            <a:avLst/>
          </a:prstGeom>
        </p:spPr>
        <p:txBody>
          <a:bodyPr>
            <a:spAutoFit/>
          </a:bodyPr>
          <a:lstStyle/>
          <a:p>
            <a:pPr lvl="1"/>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a:extLst>
              <a:ext uri="{FF2B5EF4-FFF2-40B4-BE49-F238E27FC236}">
                <a16:creationId xmlns:a16="http://schemas.microsoft.com/office/drawing/2014/main" id="{2B742A98-1AD0-4B84-97C7-BA08FDA45779}"/>
              </a:ext>
            </a:extLst>
          </p:cNvPr>
          <p:cNvSpPr/>
          <p:nvPr/>
        </p:nvSpPr>
        <p:spPr>
          <a:xfrm>
            <a:off x="1433022" y="1814823"/>
            <a:ext cx="4572000" cy="4585871"/>
          </a:xfrm>
          <a:prstGeom prst="rect">
            <a:avLst/>
          </a:prstGeom>
        </p:spPr>
        <p:txBody>
          <a:bodyPr>
            <a:spAutoFit/>
          </a:bodyPr>
          <a:lstStyle/>
          <a:p>
            <a:r>
              <a:rPr lang="nl-NL" u="sng" dirty="0">
                <a:hlinkClick r:id="rId5" tooltip="Waterkringloop"/>
              </a:rPr>
              <a:t>1. </a:t>
            </a:r>
            <a:r>
              <a:rPr lang="nl-NL" dirty="0"/>
              <a:t>Kringloop van het water: </a:t>
            </a:r>
            <a:r>
              <a:rPr lang="nl-NL" dirty="0">
                <a:hlinkClick r:id="rId5" tooltip="Waterkringloop"/>
              </a:rPr>
              <a:t> Dit filmpje</a:t>
            </a:r>
            <a:r>
              <a:rPr lang="nl-NL" dirty="0"/>
              <a:t> </a:t>
            </a:r>
          </a:p>
          <a:p>
            <a:r>
              <a:rPr lang="nl-NL" dirty="0"/>
              <a:t>Leer hoe water continu op reis is! </a:t>
            </a:r>
          </a:p>
          <a:p>
            <a:r>
              <a:rPr lang="nl-NL" dirty="0"/>
              <a:t>(dia kringloop van het water)</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2. </a:t>
            </a:r>
            <a:r>
              <a:rPr lang="nl-NL" sz="1400" dirty="0">
                <a:solidFill>
                  <a:srgbClr val="FFC000"/>
                </a:solidFill>
                <a:latin typeface="Verdana"/>
                <a:cs typeface="Verdana"/>
                <a:hlinkClick r:id="rId6"/>
              </a:rPr>
              <a:t>Filmpje Waterzuivering bij Evides </a:t>
            </a:r>
            <a:endParaRPr lang="nl-NL" sz="1400" dirty="0">
              <a:solidFill>
                <a:srgbClr val="FFC000"/>
              </a:solidFill>
              <a:latin typeface="Verdana"/>
              <a:cs typeface="Verdana"/>
            </a:endParaRPr>
          </a:p>
          <a:p>
            <a:r>
              <a:rPr lang="nl-NL" sz="1400" dirty="0">
                <a:latin typeface="Verdana"/>
                <a:cs typeface="Verdana"/>
              </a:rPr>
              <a:t>(dia drinkwaterzuivering)</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3. </a:t>
            </a:r>
            <a:r>
              <a:rPr lang="nl-NL" sz="1400" dirty="0">
                <a:solidFill>
                  <a:srgbClr val="FFC000"/>
                </a:solidFill>
                <a:latin typeface="Verdana"/>
                <a:cs typeface="Verdana"/>
                <a:hlinkClick r:id="rId7"/>
              </a:rPr>
              <a:t>Filmpje Kraan doorspoelen </a:t>
            </a:r>
            <a:endParaRPr lang="nl-NL" sz="1400" dirty="0">
              <a:solidFill>
                <a:srgbClr val="FFC000"/>
              </a:solidFill>
              <a:latin typeface="Verdana"/>
              <a:cs typeface="Verdana"/>
            </a:endParaRPr>
          </a:p>
          <a:p>
            <a:r>
              <a:rPr lang="nl-NL" sz="1400" dirty="0">
                <a:latin typeface="Verdana"/>
                <a:cs typeface="Verdana"/>
              </a:rPr>
              <a:t>(dia kraanwatergebruik)</a:t>
            </a:r>
          </a:p>
          <a:p>
            <a:endParaRPr lang="nl-NL" sz="1400" dirty="0">
              <a:latin typeface="Verdana"/>
              <a:cs typeface="Verdana"/>
            </a:endParaRPr>
          </a:p>
          <a:p>
            <a:r>
              <a:rPr lang="nl-NL" sz="1400" dirty="0">
                <a:latin typeface="Verdana"/>
                <a:cs typeface="Verdana"/>
              </a:rPr>
              <a:t>4. </a:t>
            </a:r>
            <a:r>
              <a:rPr lang="nl-NL" sz="1400" dirty="0">
                <a:latin typeface="Verdana"/>
                <a:cs typeface="Verdana"/>
                <a:hlinkClick r:id="rId8"/>
              </a:rPr>
              <a:t>Muziek met water</a:t>
            </a:r>
            <a:endParaRPr lang="nl-NL" sz="1400" dirty="0">
              <a:latin typeface="Verdana"/>
              <a:cs typeface="Verdana"/>
            </a:endParaRPr>
          </a:p>
          <a:p>
            <a:r>
              <a:rPr lang="nl-NL" sz="1400" dirty="0">
                <a:latin typeface="Verdana"/>
                <a:cs typeface="Verdana"/>
              </a:rPr>
              <a:t>    </a:t>
            </a:r>
            <a:r>
              <a:rPr lang="nl-NL" sz="1400" dirty="0">
                <a:latin typeface="Verdana"/>
                <a:cs typeface="Verdana"/>
                <a:hlinkClick r:id="rId9"/>
              </a:rPr>
              <a:t>Papier onder water </a:t>
            </a:r>
            <a:endParaRPr lang="nl-NL" sz="1400" dirty="0">
              <a:latin typeface="Verdana"/>
              <a:cs typeface="Verdana"/>
            </a:endParaRPr>
          </a:p>
          <a:p>
            <a:r>
              <a:rPr lang="nl-NL" sz="1400" dirty="0">
                <a:latin typeface="Verdana"/>
                <a:cs typeface="Verdana"/>
              </a:rPr>
              <a:t>    (dia pret met water)</a:t>
            </a: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4">
            <a:extLst>
              <a:ext uri="{FF2B5EF4-FFF2-40B4-BE49-F238E27FC236}">
                <a16:creationId xmlns:a16="http://schemas.microsoft.com/office/drawing/2014/main" id="{31394B6B-95FA-4DC4-8E55-A5D97432F073}"/>
              </a:ext>
            </a:extLst>
          </p:cNvPr>
          <p:cNvSpPr txBox="1"/>
          <p:nvPr/>
        </p:nvSpPr>
        <p:spPr>
          <a:xfrm>
            <a:off x="1063828" y="1079329"/>
            <a:ext cx="4941194" cy="389466"/>
          </a:xfrm>
          <a:prstGeom prst="rect">
            <a:avLst/>
          </a:prstGeom>
          <a:noFill/>
        </p:spPr>
        <p:txBody>
          <a:bodyPr wrap="square" rtlCol="0">
            <a:spAutoFit/>
          </a:bodyPr>
          <a:lstStyle/>
          <a:p>
            <a:pPr lvl="1">
              <a:lnSpc>
                <a:spcPct val="120000"/>
              </a:lnSpc>
            </a:pPr>
            <a:r>
              <a:rPr lang="nl-NL" b="1" dirty="0">
                <a:solidFill>
                  <a:schemeClr val="accent1"/>
                </a:solidFill>
                <a:latin typeface="Verdana"/>
                <a:cs typeface="Verdana"/>
              </a:rPr>
              <a:t>Videomateriaal</a:t>
            </a:r>
            <a:endParaRPr lang="nl-NL" sz="1800" b="1" dirty="0">
              <a:solidFill>
                <a:schemeClr val="accent1"/>
              </a:solidFill>
              <a:latin typeface="Verdana"/>
              <a:cs typeface="Verdana"/>
            </a:endParaRPr>
          </a:p>
        </p:txBody>
      </p:sp>
    </p:spTree>
    <p:extLst>
      <p:ext uri="{BB962C8B-B14F-4D97-AF65-F5344CB8AC3E}">
        <p14:creationId xmlns:p14="http://schemas.microsoft.com/office/powerpoint/2010/main" val="2437174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10;&#10;Automatisch gegenereerde beschrijving">
            <a:extLst>
              <a:ext uri="{FF2B5EF4-FFF2-40B4-BE49-F238E27FC236}">
                <a16:creationId xmlns:a16="http://schemas.microsoft.com/office/drawing/2014/main" id="{899BE035-8AA5-BC47-A4A0-C0A767C4BC73}"/>
              </a:ext>
            </a:extLst>
          </p:cNvPr>
          <p:cNvPicPr>
            <a:picLocks noChangeAspect="1"/>
          </p:cNvPicPr>
          <p:nvPr/>
        </p:nvPicPr>
        <p:blipFill>
          <a:blip r:embed="rId3"/>
          <a:stretch>
            <a:fillRect/>
          </a:stretch>
        </p:blipFill>
        <p:spPr>
          <a:xfrm>
            <a:off x="0" y="0"/>
            <a:ext cx="9144000" cy="6855986"/>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1135188" y="951775"/>
            <a:ext cx="6285186" cy="1077218"/>
          </a:xfrm>
          <a:prstGeom prst="rect">
            <a:avLst/>
          </a:prstGeom>
          <a:noFill/>
        </p:spPr>
        <p:txBody>
          <a:bodyPr wrap="square" rtlCol="0">
            <a:spAutoFit/>
          </a:bodyPr>
          <a:lstStyle/>
          <a:p>
            <a:r>
              <a:rPr lang="en-US" sz="3200" b="1" dirty="0" err="1">
                <a:latin typeface="Verdana"/>
                <a:cs typeface="Verdana"/>
              </a:rPr>
              <a:t>Introductie</a:t>
            </a:r>
            <a:endParaRPr lang="en-US" sz="3200" b="1" dirty="0">
              <a:latin typeface="Verdana"/>
              <a:cs typeface="Verdana"/>
            </a:endParaRPr>
          </a:p>
          <a:p>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sp>
        <p:nvSpPr>
          <p:cNvPr id="12" name="Tekstvak 11">
            <a:extLst>
              <a:ext uri="{FF2B5EF4-FFF2-40B4-BE49-F238E27FC236}">
                <a16:creationId xmlns:a16="http://schemas.microsoft.com/office/drawing/2014/main" id="{B3F968E5-033D-534E-B99B-E6702DE7EC33}"/>
              </a:ext>
            </a:extLst>
          </p:cNvPr>
          <p:cNvSpPr txBox="1"/>
          <p:nvPr/>
        </p:nvSpPr>
        <p:spPr>
          <a:xfrm>
            <a:off x="751445" y="1776991"/>
            <a:ext cx="4621833" cy="2716256"/>
          </a:xfrm>
          <a:prstGeom prst="rect">
            <a:avLst/>
          </a:prstGeom>
          <a:noFill/>
        </p:spPr>
        <p:txBody>
          <a:bodyPr wrap="square" rtlCol="0">
            <a:spAutoFit/>
          </a:bodyPr>
          <a:lstStyle/>
          <a:p>
            <a:pPr lvl="1">
              <a:lnSpc>
                <a:spcPct val="120000"/>
              </a:lnSpc>
            </a:pPr>
            <a:r>
              <a:rPr lang="nl-NL" dirty="0">
                <a:latin typeface="Verdana"/>
                <a:cs typeface="Verdana"/>
              </a:rPr>
              <a:t>Hoe wordt kraanwater gemaakt?</a:t>
            </a:r>
          </a:p>
          <a:p>
            <a:pPr lvl="1">
              <a:lnSpc>
                <a:spcPct val="120000"/>
              </a:lnSpc>
            </a:pPr>
            <a:r>
              <a:rPr lang="nl-NL" dirty="0">
                <a:latin typeface="Verdana"/>
                <a:cs typeface="Verdana"/>
              </a:rPr>
              <a:t>Waarvoor gebruik je kraanwater? </a:t>
            </a:r>
          </a:p>
          <a:p>
            <a:pPr lvl="1">
              <a:lnSpc>
                <a:spcPct val="120000"/>
              </a:lnSpc>
            </a:pPr>
            <a:r>
              <a:rPr lang="nl-NL" dirty="0">
                <a:latin typeface="Verdana"/>
                <a:cs typeface="Verdana"/>
              </a:rPr>
              <a:t>Slimmer omgaan met water</a:t>
            </a:r>
          </a:p>
          <a:p>
            <a:pPr lvl="1">
              <a:lnSpc>
                <a:spcPct val="120000"/>
              </a:lnSpc>
            </a:pPr>
            <a:r>
              <a:rPr lang="nl-NL" dirty="0">
                <a:latin typeface="Verdana"/>
                <a:cs typeface="Verdana"/>
              </a:rPr>
              <a:t>De toekomst van ons water</a:t>
            </a:r>
          </a:p>
          <a:p>
            <a:pPr lvl="1">
              <a:lnSpc>
                <a:spcPct val="120000"/>
              </a:lnSpc>
            </a:pPr>
            <a:r>
              <a:rPr lang="nl-NL" dirty="0">
                <a:latin typeface="Verdana"/>
                <a:cs typeface="Verdana"/>
              </a:rPr>
              <a:t>Water is gezond</a:t>
            </a:r>
          </a:p>
          <a:p>
            <a:pPr lvl="1">
              <a:lnSpc>
                <a:spcPct val="120000"/>
              </a:lnSpc>
            </a:pPr>
            <a:r>
              <a:rPr lang="nl-NL" dirty="0">
                <a:latin typeface="Verdana"/>
                <a:cs typeface="Verdana"/>
              </a:rPr>
              <a:t>Kraanwater in de wereld</a:t>
            </a:r>
          </a:p>
          <a:p>
            <a:pPr lvl="1">
              <a:lnSpc>
                <a:spcPct val="120000"/>
              </a:lnSpc>
            </a:pPr>
            <a:endParaRPr lang="nl-NL" dirty="0">
              <a:latin typeface="Verdana"/>
              <a:cs typeface="Verdana"/>
            </a:endParaRPr>
          </a:p>
          <a:p>
            <a:pPr lvl="1">
              <a:lnSpc>
                <a:spcPct val="120000"/>
              </a:lnSpc>
            </a:pPr>
            <a:r>
              <a:rPr lang="nl-NL" dirty="0">
                <a:latin typeface="Verdana"/>
                <a:cs typeface="Verdana"/>
              </a:rPr>
              <a:t>Ontdek het in deze les!</a:t>
            </a:r>
            <a:r>
              <a:rPr lang="en-US" dirty="0">
                <a:latin typeface="Verdana"/>
                <a:cs typeface="Verdana"/>
              </a:rPr>
              <a:t>  </a:t>
            </a:r>
          </a:p>
        </p:txBody>
      </p:sp>
      <p:pic>
        <p:nvPicPr>
          <p:cNvPr id="14" name="Afbeelding 13">
            <a:extLst>
              <a:ext uri="{FF2B5EF4-FFF2-40B4-BE49-F238E27FC236}">
                <a16:creationId xmlns:a16="http://schemas.microsoft.com/office/drawing/2014/main" id="{037AF854-1F1D-3646-B2F8-C807C0F72F2A}"/>
              </a:ext>
            </a:extLst>
          </p:cNvPr>
          <p:cNvPicPr>
            <a:picLocks noChangeAspect="1"/>
          </p:cNvPicPr>
          <p:nvPr/>
        </p:nvPicPr>
        <p:blipFill>
          <a:blip r:embed="rId4"/>
          <a:stretch>
            <a:fillRect/>
          </a:stretch>
        </p:blipFill>
        <p:spPr>
          <a:xfrm>
            <a:off x="6968500" y="6242646"/>
            <a:ext cx="903748" cy="533441"/>
          </a:xfrm>
          <a:prstGeom prst="rect">
            <a:avLst/>
          </a:prstGeom>
        </p:spPr>
      </p:pic>
      <p:sp>
        <p:nvSpPr>
          <p:cNvPr id="6" name="Rounded Rectangle 17">
            <a:extLst>
              <a:ext uri="{FF2B5EF4-FFF2-40B4-BE49-F238E27FC236}">
                <a16:creationId xmlns:a16="http://schemas.microsoft.com/office/drawing/2014/main" id="{35FEF239-81CD-4C37-8E70-25E2F7617AE3}"/>
              </a:ext>
            </a:extLst>
          </p:cNvPr>
          <p:cNvSpPr/>
          <p:nvPr/>
        </p:nvSpPr>
        <p:spPr bwMode="auto">
          <a:xfrm rot="21288780">
            <a:off x="2106783" y="5302649"/>
            <a:ext cx="5749828" cy="606357"/>
          </a:xfrm>
          <a:prstGeom prst="roundRect">
            <a:avLst>
              <a:gd name="adj" fmla="val 1325"/>
            </a:avLst>
          </a:prstGeom>
          <a:solidFill>
            <a:srgbClr val="005B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400" dirty="0">
                <a:solidFill>
                  <a:srgbClr val="000000"/>
                </a:solidFill>
              </a:rPr>
              <a:t>                    </a:t>
            </a:r>
          </a:p>
        </p:txBody>
      </p:sp>
      <p:sp>
        <p:nvSpPr>
          <p:cNvPr id="8" name="TextBox 8">
            <a:extLst>
              <a:ext uri="{FF2B5EF4-FFF2-40B4-BE49-F238E27FC236}">
                <a16:creationId xmlns:a16="http://schemas.microsoft.com/office/drawing/2014/main" id="{292DCE12-7AB3-4B42-9A7A-3A1DCB50B8A7}"/>
              </a:ext>
            </a:extLst>
          </p:cNvPr>
          <p:cNvSpPr txBox="1"/>
          <p:nvPr/>
        </p:nvSpPr>
        <p:spPr>
          <a:xfrm rot="21288508">
            <a:off x="1878264" y="5433985"/>
            <a:ext cx="5828504" cy="343684"/>
          </a:xfrm>
          <a:prstGeom prst="rect">
            <a:avLst/>
          </a:prstGeom>
          <a:noFill/>
        </p:spPr>
        <p:txBody>
          <a:bodyPr wrap="square" rtlCol="0">
            <a:spAutoFit/>
          </a:bodyPr>
          <a:lstStyle/>
          <a:p>
            <a:pPr lvl="1">
              <a:lnSpc>
                <a:spcPct val="120000"/>
              </a:lnSpc>
            </a:pPr>
            <a:r>
              <a:rPr lang="en-US" sz="1400" b="1" dirty="0" err="1">
                <a:solidFill>
                  <a:schemeClr val="bg1"/>
                </a:solidFill>
                <a:latin typeface="Verdana"/>
                <a:cs typeface="Verdana"/>
              </a:rPr>
              <a:t>Wist</a:t>
            </a:r>
            <a:r>
              <a:rPr lang="en-US" sz="1400" b="1" dirty="0">
                <a:solidFill>
                  <a:schemeClr val="bg1"/>
                </a:solidFill>
                <a:latin typeface="Verdana"/>
                <a:cs typeface="Verdana"/>
              </a:rPr>
              <a:t> je </a:t>
            </a:r>
            <a:r>
              <a:rPr lang="en-US" sz="1400" b="1" dirty="0" err="1">
                <a:solidFill>
                  <a:schemeClr val="bg1"/>
                </a:solidFill>
                <a:latin typeface="Verdana"/>
                <a:cs typeface="Verdana"/>
              </a:rPr>
              <a:t>dat</a:t>
            </a:r>
            <a:r>
              <a:rPr lang="en-US" sz="1400" b="1" dirty="0">
                <a:solidFill>
                  <a:schemeClr val="bg1"/>
                </a:solidFill>
                <a:latin typeface="Verdana"/>
                <a:cs typeface="Verdana"/>
              </a:rPr>
              <a:t>… </a:t>
            </a:r>
            <a:r>
              <a:rPr lang="en-US" sz="1400" dirty="0">
                <a:solidFill>
                  <a:schemeClr val="bg1"/>
                </a:solidFill>
                <a:latin typeface="Verdana"/>
                <a:cs typeface="Verdana"/>
              </a:rPr>
              <a:t>je maar 3 </a:t>
            </a:r>
            <a:r>
              <a:rPr lang="en-US" sz="1400" dirty="0" err="1">
                <a:solidFill>
                  <a:schemeClr val="bg1"/>
                </a:solidFill>
                <a:latin typeface="Verdana"/>
                <a:cs typeface="Verdana"/>
              </a:rPr>
              <a:t>dagen</a:t>
            </a:r>
            <a:r>
              <a:rPr lang="en-US" sz="1400" dirty="0">
                <a:solidFill>
                  <a:schemeClr val="bg1"/>
                </a:solidFill>
                <a:latin typeface="Verdana"/>
                <a:cs typeface="Verdana"/>
              </a:rPr>
              <a:t> </a:t>
            </a:r>
            <a:r>
              <a:rPr lang="en-US" sz="1400" dirty="0" err="1">
                <a:solidFill>
                  <a:schemeClr val="bg1"/>
                </a:solidFill>
                <a:latin typeface="Verdana"/>
                <a:cs typeface="Verdana"/>
              </a:rPr>
              <a:t>zonder</a:t>
            </a:r>
            <a:r>
              <a:rPr lang="en-US" sz="1400" dirty="0">
                <a:solidFill>
                  <a:schemeClr val="bg1"/>
                </a:solidFill>
                <a:latin typeface="Verdana"/>
                <a:cs typeface="Verdana"/>
              </a:rPr>
              <a:t> water </a:t>
            </a:r>
            <a:r>
              <a:rPr lang="en-US" sz="1400" dirty="0" err="1">
                <a:solidFill>
                  <a:schemeClr val="bg1"/>
                </a:solidFill>
                <a:latin typeface="Verdana"/>
                <a:cs typeface="Verdana"/>
              </a:rPr>
              <a:t>kunt</a:t>
            </a:r>
            <a:r>
              <a:rPr lang="en-US" sz="1400" dirty="0">
                <a:solidFill>
                  <a:schemeClr val="bg1"/>
                </a:solidFill>
                <a:latin typeface="Verdana"/>
                <a:cs typeface="Verdana"/>
              </a:rPr>
              <a:t> </a:t>
            </a:r>
            <a:r>
              <a:rPr lang="en-US" sz="1400" dirty="0" err="1">
                <a:solidFill>
                  <a:schemeClr val="bg1"/>
                </a:solidFill>
                <a:latin typeface="Verdana"/>
                <a:cs typeface="Verdana"/>
              </a:rPr>
              <a:t>leven</a:t>
            </a:r>
            <a:r>
              <a:rPr lang="en-US" sz="1400" dirty="0">
                <a:solidFill>
                  <a:schemeClr val="bg1"/>
                </a:solidFill>
                <a:latin typeface="Verdana"/>
                <a:cs typeface="Verdana"/>
              </a:rPr>
              <a:t>?</a:t>
            </a:r>
          </a:p>
        </p:txBody>
      </p:sp>
      <p:pic>
        <p:nvPicPr>
          <p:cNvPr id="1026" name="Picture 2">
            <a:extLst>
              <a:ext uri="{FF2B5EF4-FFF2-40B4-BE49-F238E27FC236}">
                <a16:creationId xmlns:a16="http://schemas.microsoft.com/office/drawing/2014/main" id="{2F19BBCD-4BC2-4445-83BE-462E7029C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4780" y="2613359"/>
            <a:ext cx="2837468" cy="1891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kstvak 8">
            <a:extLst>
              <a:ext uri="{FF2B5EF4-FFF2-40B4-BE49-F238E27FC236}">
                <a16:creationId xmlns:a16="http://schemas.microsoft.com/office/drawing/2014/main" id="{2296A021-E6F4-4AB5-AEDA-7691CBCD7162}"/>
              </a:ext>
            </a:extLst>
          </p:cNvPr>
          <p:cNvSpPr txBox="1"/>
          <p:nvPr/>
        </p:nvSpPr>
        <p:spPr>
          <a:xfrm>
            <a:off x="644066" y="6460616"/>
            <a:ext cx="355174" cy="369332"/>
          </a:xfrm>
          <a:prstGeom prst="rect">
            <a:avLst/>
          </a:prstGeom>
          <a:noFill/>
        </p:spPr>
        <p:txBody>
          <a:bodyPr wrap="square" rtlCol="0">
            <a:spAutoFit/>
          </a:bodyPr>
          <a:lstStyle/>
          <a:p>
            <a:r>
              <a:rPr lang="nl-NL" dirty="0">
                <a:solidFill>
                  <a:schemeClr val="bg1"/>
                </a:solidFill>
              </a:rPr>
              <a:t>2</a:t>
            </a:r>
          </a:p>
        </p:txBody>
      </p:sp>
      <p:sp>
        <p:nvSpPr>
          <p:cNvPr id="13" name="TextBox 1">
            <a:extLst>
              <a:ext uri="{FF2B5EF4-FFF2-40B4-BE49-F238E27FC236}">
                <a16:creationId xmlns:a16="http://schemas.microsoft.com/office/drawing/2014/main" id="{E1A3E787-701A-4E3C-8DA6-14C073A2330C}"/>
              </a:ext>
            </a:extLst>
          </p:cNvPr>
          <p:cNvSpPr txBox="1">
            <a:spLocks noChangeArrowheads="1"/>
          </p:cNvSpPr>
          <p:nvPr/>
        </p:nvSpPr>
        <p:spPr bwMode="auto">
          <a:xfrm>
            <a:off x="623548" y="6527496"/>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INTRODUCTIE</a:t>
            </a:r>
          </a:p>
        </p:txBody>
      </p:sp>
      <p:sp>
        <p:nvSpPr>
          <p:cNvPr id="2" name="Ovaal 1">
            <a:extLst>
              <a:ext uri="{FF2B5EF4-FFF2-40B4-BE49-F238E27FC236}">
                <a16:creationId xmlns:a16="http://schemas.microsoft.com/office/drawing/2014/main" id="{1A8B2B85-BAA2-4325-B097-1CC300F5C0F8}"/>
              </a:ext>
            </a:extLst>
          </p:cNvPr>
          <p:cNvSpPr/>
          <p:nvPr/>
        </p:nvSpPr>
        <p:spPr>
          <a:xfrm>
            <a:off x="644066" y="6468310"/>
            <a:ext cx="355174" cy="30777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a:t>
            </a:r>
          </a:p>
        </p:txBody>
      </p:sp>
    </p:spTree>
    <p:extLst>
      <p:ext uri="{BB962C8B-B14F-4D97-AF65-F5344CB8AC3E}">
        <p14:creationId xmlns:p14="http://schemas.microsoft.com/office/powerpoint/2010/main" val="2235846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10;&#10;Automatisch gegenereerde beschrijving">
            <a:extLst>
              <a:ext uri="{FF2B5EF4-FFF2-40B4-BE49-F238E27FC236}">
                <a16:creationId xmlns:a16="http://schemas.microsoft.com/office/drawing/2014/main" id="{3AF3D603-B940-9348-87D9-3432BE1C0357}"/>
              </a:ext>
            </a:extLst>
          </p:cNvPr>
          <p:cNvPicPr>
            <a:picLocks noChangeAspect="1"/>
          </p:cNvPicPr>
          <p:nvPr/>
        </p:nvPicPr>
        <p:blipFill>
          <a:blip r:embed="rId3"/>
          <a:stretch>
            <a:fillRect/>
          </a:stretch>
        </p:blipFill>
        <p:spPr>
          <a:xfrm>
            <a:off x="65987" y="0"/>
            <a:ext cx="9049732" cy="6785305"/>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792000" y="936000"/>
            <a:ext cx="6285186" cy="584775"/>
          </a:xfrm>
          <a:prstGeom prst="rect">
            <a:avLst/>
          </a:prstGeom>
          <a:noFill/>
        </p:spPr>
        <p:txBody>
          <a:bodyPr wrap="square" rtlCol="0">
            <a:spAutoFit/>
          </a:bodyPr>
          <a:lstStyle/>
          <a:p>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15" name="Afbeelding 14">
            <a:extLst>
              <a:ext uri="{FF2B5EF4-FFF2-40B4-BE49-F238E27FC236}">
                <a16:creationId xmlns:a16="http://schemas.microsoft.com/office/drawing/2014/main" id="{4796E95C-F0A5-FE44-955A-84F6AC28B86E}"/>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EF629671-A7A3-40AC-A688-EC863C18AADE}"/>
              </a:ext>
            </a:extLst>
          </p:cNvPr>
          <p:cNvSpPr/>
          <p:nvPr/>
        </p:nvSpPr>
        <p:spPr>
          <a:xfrm>
            <a:off x="1558329" y="1043885"/>
            <a:ext cx="5382705" cy="2348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Box 4">
            <a:extLst>
              <a:ext uri="{FF2B5EF4-FFF2-40B4-BE49-F238E27FC236}">
                <a16:creationId xmlns:a16="http://schemas.microsoft.com/office/drawing/2014/main" id="{7158957F-8656-4DC3-AFA8-B196FB02F387}"/>
              </a:ext>
            </a:extLst>
          </p:cNvPr>
          <p:cNvSpPr txBox="1"/>
          <p:nvPr/>
        </p:nvSpPr>
        <p:spPr>
          <a:xfrm>
            <a:off x="1869680" y="1500573"/>
            <a:ext cx="4752528" cy="1316771"/>
          </a:xfrm>
          <a:prstGeom prst="rect">
            <a:avLst/>
          </a:prstGeom>
          <a:noFill/>
        </p:spPr>
        <p:txBody>
          <a:bodyPr wrap="square" rtlCol="0">
            <a:spAutoFit/>
          </a:bodyPr>
          <a:lstStyle/>
          <a:p>
            <a:pPr lvl="1">
              <a:lnSpc>
                <a:spcPct val="120000"/>
              </a:lnSpc>
            </a:pPr>
            <a:r>
              <a:rPr lang="nl-NL" b="1" dirty="0">
                <a:solidFill>
                  <a:schemeClr val="bg1"/>
                </a:solidFill>
                <a:latin typeface="Verdana"/>
                <a:cs typeface="Verdana"/>
              </a:rPr>
              <a:t>De wereld van kraanwater</a:t>
            </a:r>
          </a:p>
          <a:p>
            <a:pPr lvl="1">
              <a:lnSpc>
                <a:spcPct val="120000"/>
              </a:lnSpc>
            </a:pPr>
            <a:endParaRPr lang="nl-NL" b="1" dirty="0">
              <a:solidFill>
                <a:schemeClr val="bg1"/>
              </a:solidFill>
              <a:latin typeface="Verdana"/>
              <a:cs typeface="Verdana"/>
            </a:endParaRPr>
          </a:p>
          <a:p>
            <a:pPr marL="627050" lvl="1" indent="-342900">
              <a:lnSpc>
                <a:spcPct val="120000"/>
              </a:lnSpc>
              <a:buAutoNum type="arabicPeriod"/>
            </a:pPr>
            <a:r>
              <a:rPr lang="nl-NL" sz="1600" dirty="0">
                <a:solidFill>
                  <a:schemeClr val="bg1"/>
                </a:solidFill>
                <a:latin typeface="Verdana"/>
                <a:cs typeface="Verdana"/>
              </a:rPr>
              <a:t>Bron</a:t>
            </a:r>
          </a:p>
          <a:p>
            <a:pPr marL="627050" lvl="1" indent="-342900">
              <a:lnSpc>
                <a:spcPct val="120000"/>
              </a:lnSpc>
              <a:buAutoNum type="arabicPeriod"/>
            </a:pPr>
            <a:r>
              <a:rPr lang="nl-NL" sz="1600" dirty="0">
                <a:solidFill>
                  <a:schemeClr val="bg1"/>
                </a:solidFill>
                <a:latin typeface="Verdana"/>
                <a:cs typeface="Verdana"/>
              </a:rPr>
              <a:t>Drinkwaterzuivering</a:t>
            </a:r>
          </a:p>
        </p:txBody>
      </p:sp>
      <p:pic>
        <p:nvPicPr>
          <p:cNvPr id="2050" name="Picture 2">
            <a:extLst>
              <a:ext uri="{FF2B5EF4-FFF2-40B4-BE49-F238E27FC236}">
                <a16:creationId xmlns:a16="http://schemas.microsoft.com/office/drawing/2014/main" id="{D3B68155-AC6D-4E72-8337-FE76C2B2A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880" y="3736706"/>
            <a:ext cx="3612128" cy="2411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1">
            <a:extLst>
              <a:ext uri="{FF2B5EF4-FFF2-40B4-BE49-F238E27FC236}">
                <a16:creationId xmlns:a16="http://schemas.microsoft.com/office/drawing/2014/main" id="{B321A4EF-745D-4ECF-8F37-EE3135C41ADF}"/>
              </a:ext>
            </a:extLst>
          </p:cNvPr>
          <p:cNvSpPr txBox="1">
            <a:spLocks noChangeArrowheads="1"/>
          </p:cNvSpPr>
          <p:nvPr/>
        </p:nvSpPr>
        <p:spPr bwMode="auto">
          <a:xfrm>
            <a:off x="623548" y="6527496"/>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DE WERELD VAN KRAANWATER</a:t>
            </a:r>
          </a:p>
        </p:txBody>
      </p:sp>
      <p:sp>
        <p:nvSpPr>
          <p:cNvPr id="3" name="Ovaal 2">
            <a:extLst>
              <a:ext uri="{FF2B5EF4-FFF2-40B4-BE49-F238E27FC236}">
                <a16:creationId xmlns:a16="http://schemas.microsoft.com/office/drawing/2014/main" id="{E64EE615-A466-4726-A60C-2EB574A7BC3D}"/>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3</a:t>
            </a:r>
          </a:p>
        </p:txBody>
      </p:sp>
    </p:spTree>
    <p:extLst>
      <p:ext uri="{BB962C8B-B14F-4D97-AF65-F5344CB8AC3E}">
        <p14:creationId xmlns:p14="http://schemas.microsoft.com/office/powerpoint/2010/main" val="3289458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10;&#10;Automatisch gegenereerde beschrijving">
            <a:extLst>
              <a:ext uri="{FF2B5EF4-FFF2-40B4-BE49-F238E27FC236}">
                <a16:creationId xmlns:a16="http://schemas.microsoft.com/office/drawing/2014/main" id="{CE26E576-A6B3-3843-A709-E3ACA014F6B9}"/>
              </a:ext>
            </a:extLst>
          </p:cNvPr>
          <p:cNvPicPr>
            <a:picLocks noChangeAspect="1"/>
          </p:cNvPicPr>
          <p:nvPr/>
        </p:nvPicPr>
        <p:blipFill>
          <a:blip r:embed="rId3"/>
          <a:stretch>
            <a:fillRect/>
          </a:stretch>
        </p:blipFill>
        <p:spPr>
          <a:xfrm>
            <a:off x="0" y="5187"/>
            <a:ext cx="9144000" cy="6855986"/>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1069292" y="1043902"/>
            <a:ext cx="6285186" cy="584775"/>
          </a:xfrm>
          <a:prstGeom prst="rect">
            <a:avLst/>
          </a:prstGeom>
          <a:noFill/>
        </p:spPr>
        <p:txBody>
          <a:bodyPr wrap="square" rtlCol="0">
            <a:spAutoFit/>
          </a:bodyPr>
          <a:lstStyle/>
          <a:p>
            <a:r>
              <a:rPr lang="nl-NL" sz="3200" b="1" dirty="0">
                <a:latin typeface="Verdana" panose="020B0604030504040204" pitchFamily="34" charset="0"/>
                <a:ea typeface="Verdana" panose="020B0604030504040204" pitchFamily="34" charset="0"/>
                <a:cs typeface="Verdana" panose="020B0604030504040204" pitchFamily="34" charset="0"/>
              </a:rPr>
              <a:t>Kringloop van het water</a:t>
            </a:r>
          </a:p>
        </p:txBody>
      </p:sp>
      <p:sp>
        <p:nvSpPr>
          <p:cNvPr id="12" name="Tekstvak 11">
            <a:extLst>
              <a:ext uri="{FF2B5EF4-FFF2-40B4-BE49-F238E27FC236}">
                <a16:creationId xmlns:a16="http://schemas.microsoft.com/office/drawing/2014/main" id="{B3F968E5-033D-534E-B99B-E6702DE7EC33}"/>
              </a:ext>
            </a:extLst>
          </p:cNvPr>
          <p:cNvSpPr txBox="1"/>
          <p:nvPr/>
        </p:nvSpPr>
        <p:spPr>
          <a:xfrm>
            <a:off x="2945103" y="1902895"/>
            <a:ext cx="3526440" cy="462114"/>
          </a:xfrm>
          <a:prstGeom prst="rect">
            <a:avLst/>
          </a:prstGeom>
          <a:noFill/>
        </p:spPr>
        <p:txBody>
          <a:bodyPr wrap="square" rtlCol="0">
            <a:spAutoFit/>
          </a:bodyPr>
          <a:lstStyle/>
          <a:p>
            <a:pPr>
              <a:lnSpc>
                <a:spcPct val="150000"/>
              </a:lnSpc>
            </a:pPr>
            <a:r>
              <a:rPr lang="nl-NL" dirty="0"/>
              <a:t>Water is continu op reis </a:t>
            </a:r>
            <a:endParaRPr lang="nl-NL" sz="1400" dirty="0">
              <a:latin typeface="Verdana" panose="020B0604030504040204" pitchFamily="34" charset="0"/>
              <a:ea typeface="Verdana" panose="020B0604030504040204" pitchFamily="34" charset="0"/>
              <a:cs typeface="Verdana" panose="020B0604030504040204" pitchFamily="34" charset="0"/>
            </a:endParaRPr>
          </a:p>
        </p:txBody>
      </p:sp>
      <p:pic>
        <p:nvPicPr>
          <p:cNvPr id="16" name="Afbeelding 15">
            <a:extLst>
              <a:ext uri="{FF2B5EF4-FFF2-40B4-BE49-F238E27FC236}">
                <a16:creationId xmlns:a16="http://schemas.microsoft.com/office/drawing/2014/main" id="{AA051F21-2D13-1947-B577-3C17A271B747}"/>
              </a:ext>
            </a:extLst>
          </p:cNvPr>
          <p:cNvPicPr>
            <a:picLocks noChangeAspect="1"/>
          </p:cNvPicPr>
          <p:nvPr/>
        </p:nvPicPr>
        <p:blipFill>
          <a:blip r:embed="rId4"/>
          <a:stretch>
            <a:fillRect/>
          </a:stretch>
        </p:blipFill>
        <p:spPr>
          <a:xfrm>
            <a:off x="6968500" y="6242646"/>
            <a:ext cx="903748" cy="533441"/>
          </a:xfrm>
          <a:prstGeom prst="rect">
            <a:avLst/>
          </a:prstGeom>
        </p:spPr>
      </p:pic>
      <p:pic>
        <p:nvPicPr>
          <p:cNvPr id="3074" name="Picture 2" descr="Waterkringloop">
            <a:extLst>
              <a:ext uri="{FF2B5EF4-FFF2-40B4-BE49-F238E27FC236}">
                <a16:creationId xmlns:a16="http://schemas.microsoft.com/office/drawing/2014/main" id="{4C3C2E7D-4088-462F-9B10-8178DEF77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692" y="2476487"/>
            <a:ext cx="5564957" cy="3408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al 6">
            <a:extLst>
              <a:ext uri="{FF2B5EF4-FFF2-40B4-BE49-F238E27FC236}">
                <a16:creationId xmlns:a16="http://schemas.microsoft.com/office/drawing/2014/main" id="{93D54EAD-FF97-480E-8E1D-E992652655FA}"/>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4</a:t>
            </a:r>
          </a:p>
        </p:txBody>
      </p:sp>
      <p:sp>
        <p:nvSpPr>
          <p:cNvPr id="9" name="TextBox 1">
            <a:extLst>
              <a:ext uri="{FF2B5EF4-FFF2-40B4-BE49-F238E27FC236}">
                <a16:creationId xmlns:a16="http://schemas.microsoft.com/office/drawing/2014/main" id="{1E0CFB7C-B5DD-4E38-AABD-63BA0499B8B7}"/>
              </a:ext>
            </a:extLst>
          </p:cNvPr>
          <p:cNvSpPr txBox="1">
            <a:spLocks noChangeArrowheads="1"/>
          </p:cNvSpPr>
          <p:nvPr/>
        </p:nvSpPr>
        <p:spPr bwMode="auto">
          <a:xfrm>
            <a:off x="723960" y="6488791"/>
            <a:ext cx="36972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KRINGLOOP VAN HET WATER</a:t>
            </a:r>
          </a:p>
        </p:txBody>
      </p:sp>
    </p:spTree>
    <p:extLst>
      <p:ext uri="{BB962C8B-B14F-4D97-AF65-F5344CB8AC3E}">
        <p14:creationId xmlns:p14="http://schemas.microsoft.com/office/powerpoint/2010/main" val="1755585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tekst&#10;&#10;Automatisch gegenereerde beschrijving">
            <a:extLst>
              <a:ext uri="{FF2B5EF4-FFF2-40B4-BE49-F238E27FC236}">
                <a16:creationId xmlns:a16="http://schemas.microsoft.com/office/drawing/2014/main" id="{0DB762AA-2530-D545-9D57-10AABB92A2E2}"/>
              </a:ext>
            </a:extLst>
          </p:cNvPr>
          <p:cNvPicPr>
            <a:picLocks noChangeAspect="1"/>
          </p:cNvPicPr>
          <p:nvPr/>
        </p:nvPicPr>
        <p:blipFill>
          <a:blip r:embed="rId3"/>
          <a:stretch>
            <a:fillRect/>
          </a:stretch>
        </p:blipFill>
        <p:spPr>
          <a:xfrm>
            <a:off x="0" y="51389"/>
            <a:ext cx="9144000" cy="6855986"/>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1543774" y="950856"/>
            <a:ext cx="6285186" cy="584775"/>
          </a:xfrm>
          <a:prstGeom prst="rect">
            <a:avLst/>
          </a:prstGeom>
          <a:noFill/>
        </p:spPr>
        <p:txBody>
          <a:bodyPr wrap="square" rtlCol="0">
            <a:spAutoFit/>
          </a:bodyPr>
          <a:lstStyle/>
          <a:p>
            <a:r>
              <a:rPr lang="nl-NL" sz="3200" b="1" dirty="0">
                <a:latin typeface="Verdana" panose="020B0604030504040204" pitchFamily="34" charset="0"/>
                <a:ea typeface="Verdana" panose="020B0604030504040204" pitchFamily="34" charset="0"/>
                <a:cs typeface="Verdana" panose="020B0604030504040204" pitchFamily="34" charset="0"/>
              </a:rPr>
              <a:t>Bron</a:t>
            </a:r>
          </a:p>
        </p:txBody>
      </p:sp>
      <p:pic>
        <p:nvPicPr>
          <p:cNvPr id="17" name="Afbeelding 16">
            <a:extLst>
              <a:ext uri="{FF2B5EF4-FFF2-40B4-BE49-F238E27FC236}">
                <a16:creationId xmlns:a16="http://schemas.microsoft.com/office/drawing/2014/main" id="{6E72FF98-5EB9-C641-BC45-F5360375EA00}"/>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A0FE3BBA-4743-47D3-937D-BF59CA2F36EF}"/>
              </a:ext>
            </a:extLst>
          </p:cNvPr>
          <p:cNvSpPr/>
          <p:nvPr/>
        </p:nvSpPr>
        <p:spPr>
          <a:xfrm>
            <a:off x="1135188" y="1683026"/>
            <a:ext cx="4572000" cy="2394182"/>
          </a:xfrm>
          <a:prstGeom prst="rect">
            <a:avLst/>
          </a:prstGeom>
        </p:spPr>
        <p:txBody>
          <a:bodyPr>
            <a:spAutoFit/>
          </a:bodyPr>
          <a:lstStyle/>
          <a:p>
            <a:pPr lvl="1">
              <a:lnSpc>
                <a:spcPct val="120000"/>
              </a:lnSpc>
            </a:pPr>
            <a:r>
              <a:rPr lang="nl-NL" dirty="0">
                <a:latin typeface="Verdana"/>
                <a:cs typeface="Verdana"/>
              </a:rPr>
              <a:t>Kraanwater maken we van zoet water. </a:t>
            </a:r>
          </a:p>
          <a:p>
            <a:pPr lvl="1">
              <a:lnSpc>
                <a:spcPct val="120000"/>
              </a:lnSpc>
            </a:pPr>
            <a:r>
              <a:rPr lang="nl-NL" dirty="0">
                <a:latin typeface="Verdana"/>
                <a:cs typeface="Verdana"/>
              </a:rPr>
              <a:t>Zoet water kun je vinden in:</a:t>
            </a:r>
          </a:p>
          <a:p>
            <a:pPr marL="569900" lvl="1" indent="-285750">
              <a:lnSpc>
                <a:spcPct val="120000"/>
              </a:lnSpc>
              <a:buFontTx/>
              <a:buChar char="-"/>
            </a:pPr>
            <a:r>
              <a:rPr lang="nl-NL" dirty="0">
                <a:latin typeface="Verdana"/>
                <a:cs typeface="Verdana"/>
              </a:rPr>
              <a:t>Rivieren</a:t>
            </a:r>
          </a:p>
          <a:p>
            <a:pPr marL="569900" lvl="1" indent="-285750">
              <a:lnSpc>
                <a:spcPct val="120000"/>
              </a:lnSpc>
              <a:buFontTx/>
              <a:buChar char="-"/>
            </a:pPr>
            <a:r>
              <a:rPr lang="nl-NL" dirty="0">
                <a:latin typeface="Verdana"/>
                <a:cs typeface="Verdana"/>
              </a:rPr>
              <a:t>Duinen</a:t>
            </a:r>
          </a:p>
          <a:p>
            <a:pPr marL="569900" lvl="1" indent="-285750">
              <a:lnSpc>
                <a:spcPct val="120000"/>
              </a:lnSpc>
              <a:buFontTx/>
              <a:buChar char="-"/>
            </a:pPr>
            <a:r>
              <a:rPr lang="nl-NL" dirty="0">
                <a:latin typeface="Verdana"/>
                <a:cs typeface="Verdana"/>
              </a:rPr>
              <a:t>De grond</a:t>
            </a:r>
            <a:r>
              <a:rPr lang="en-US" dirty="0">
                <a:latin typeface="Verdana"/>
                <a:cs typeface="Verdana"/>
              </a:rPr>
              <a:t> </a:t>
            </a:r>
          </a:p>
          <a:p>
            <a:pPr lvl="1">
              <a:lnSpc>
                <a:spcPct val="120000"/>
              </a:lnSpc>
            </a:pPr>
            <a:r>
              <a:rPr lang="en-US" dirty="0">
                <a:latin typeface="Verdana"/>
                <a:cs typeface="Verdana"/>
              </a:rPr>
              <a:t> </a:t>
            </a:r>
            <a:endParaRPr lang="nl-NL" dirty="0"/>
          </a:p>
        </p:txBody>
      </p:sp>
      <p:pic>
        <p:nvPicPr>
          <p:cNvPr id="9" name="Afbeelding 8" descr="Afbeelding met lucht, natuur, buiten, berg&#10;&#10;Automatisch gegenereerde beschrijving">
            <a:extLst>
              <a:ext uri="{FF2B5EF4-FFF2-40B4-BE49-F238E27FC236}">
                <a16:creationId xmlns:a16="http://schemas.microsoft.com/office/drawing/2014/main" id="{B6A7D2F7-4051-4634-A2A5-B465D87DEBB8}"/>
              </a:ext>
            </a:extLst>
          </p:cNvPr>
          <p:cNvPicPr>
            <a:picLocks noChangeAspect="1"/>
          </p:cNvPicPr>
          <p:nvPr/>
        </p:nvPicPr>
        <p:blipFill>
          <a:blip r:embed="rId5"/>
          <a:stretch>
            <a:fillRect/>
          </a:stretch>
        </p:blipFill>
        <p:spPr>
          <a:xfrm>
            <a:off x="5448080" y="2042710"/>
            <a:ext cx="2910919" cy="1938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al 6">
            <a:extLst>
              <a:ext uri="{FF2B5EF4-FFF2-40B4-BE49-F238E27FC236}">
                <a16:creationId xmlns:a16="http://schemas.microsoft.com/office/drawing/2014/main" id="{C9D5C1DA-98A2-4847-9FEE-CFA066DA0E2C}"/>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5</a:t>
            </a:r>
          </a:p>
        </p:txBody>
      </p:sp>
      <p:sp>
        <p:nvSpPr>
          <p:cNvPr id="8" name="TextBox 1">
            <a:extLst>
              <a:ext uri="{FF2B5EF4-FFF2-40B4-BE49-F238E27FC236}">
                <a16:creationId xmlns:a16="http://schemas.microsoft.com/office/drawing/2014/main" id="{32DB9D41-749B-4BB9-BC5B-1A207B8075C0}"/>
              </a:ext>
            </a:extLst>
          </p:cNvPr>
          <p:cNvSpPr txBox="1">
            <a:spLocks noChangeArrowheads="1"/>
          </p:cNvSpPr>
          <p:nvPr/>
        </p:nvSpPr>
        <p:spPr bwMode="auto">
          <a:xfrm>
            <a:off x="-1096961" y="6509366"/>
            <a:ext cx="4464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BRON</a:t>
            </a:r>
          </a:p>
        </p:txBody>
      </p:sp>
      <p:pic>
        <p:nvPicPr>
          <p:cNvPr id="12" name="Afbeelding 11">
            <a:extLst>
              <a:ext uri="{FF2B5EF4-FFF2-40B4-BE49-F238E27FC236}">
                <a16:creationId xmlns:a16="http://schemas.microsoft.com/office/drawing/2014/main" id="{A15DDC3A-A236-4E1C-A48E-123F6C3D49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756" y="4077208"/>
            <a:ext cx="3381244" cy="1691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Afbeelding 12">
            <a:extLst>
              <a:ext uri="{FF2B5EF4-FFF2-40B4-BE49-F238E27FC236}">
                <a16:creationId xmlns:a16="http://schemas.microsoft.com/office/drawing/2014/main" id="{DE04E6F3-42AB-4BFD-8CFB-CA83DA9492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7603" y="3846286"/>
            <a:ext cx="2124773" cy="23963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501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DB762AA-2530-D545-9D57-10AABB92A2E2}"/>
              </a:ext>
            </a:extLst>
          </p:cNvPr>
          <p:cNvPicPr>
            <a:picLocks noChangeAspect="1"/>
          </p:cNvPicPr>
          <p:nvPr/>
        </p:nvPicPr>
        <p:blipFill>
          <a:blip r:embed="rId3"/>
          <a:srcRect/>
          <a:stretch/>
        </p:blipFill>
        <p:spPr>
          <a:xfrm>
            <a:off x="0" y="1007"/>
            <a:ext cx="9144000" cy="6855985"/>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824716" y="891238"/>
            <a:ext cx="6285186" cy="1077218"/>
          </a:xfrm>
          <a:prstGeom prst="rect">
            <a:avLst/>
          </a:prstGeom>
          <a:noFill/>
        </p:spPr>
        <p:txBody>
          <a:bodyPr wrap="square" rtlCol="0">
            <a:spAutoFit/>
          </a:bodyPr>
          <a:lstStyle/>
          <a:p>
            <a:r>
              <a:rPr lang="en-US" sz="3200" b="1" dirty="0" err="1">
                <a:latin typeface="Verdana"/>
                <a:cs typeface="Verdana"/>
              </a:rPr>
              <a:t>Drinkwaterzuivering</a:t>
            </a:r>
            <a:endParaRPr lang="en-US" sz="3200" b="1" dirty="0">
              <a:latin typeface="Verdana"/>
              <a:cs typeface="Verdana"/>
            </a:endParaRPr>
          </a:p>
          <a:p>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17" name="Afbeelding 16">
            <a:extLst>
              <a:ext uri="{FF2B5EF4-FFF2-40B4-BE49-F238E27FC236}">
                <a16:creationId xmlns:a16="http://schemas.microsoft.com/office/drawing/2014/main" id="{658915A2-0A66-6544-9654-234BD8CB91C7}"/>
              </a:ext>
            </a:extLst>
          </p:cNvPr>
          <p:cNvPicPr>
            <a:picLocks noChangeAspect="1"/>
          </p:cNvPicPr>
          <p:nvPr/>
        </p:nvPicPr>
        <p:blipFill>
          <a:blip r:embed="rId4"/>
          <a:stretch>
            <a:fillRect/>
          </a:stretch>
        </p:blipFill>
        <p:spPr>
          <a:xfrm>
            <a:off x="6968500" y="6242646"/>
            <a:ext cx="903748" cy="533441"/>
          </a:xfrm>
          <a:prstGeom prst="rect">
            <a:avLst/>
          </a:prstGeom>
        </p:spPr>
      </p:pic>
      <p:sp>
        <p:nvSpPr>
          <p:cNvPr id="2" name="Rechthoek 1">
            <a:extLst>
              <a:ext uri="{FF2B5EF4-FFF2-40B4-BE49-F238E27FC236}">
                <a16:creationId xmlns:a16="http://schemas.microsoft.com/office/drawing/2014/main" id="{E8028003-C092-46FA-B0C5-349C834AE7C4}"/>
              </a:ext>
            </a:extLst>
          </p:cNvPr>
          <p:cNvSpPr/>
          <p:nvPr/>
        </p:nvSpPr>
        <p:spPr>
          <a:xfrm>
            <a:off x="428918" y="1804424"/>
            <a:ext cx="7890366" cy="1386662"/>
          </a:xfrm>
          <a:prstGeom prst="rect">
            <a:avLst/>
          </a:prstGeom>
        </p:spPr>
        <p:txBody>
          <a:bodyPr wrap="square">
            <a:spAutoFit/>
          </a:bodyPr>
          <a:lstStyle/>
          <a:p>
            <a:pPr lvl="1">
              <a:lnSpc>
                <a:spcPct val="120000"/>
              </a:lnSpc>
            </a:pPr>
            <a:r>
              <a:rPr lang="nl-NL" dirty="0"/>
              <a:t>Het meeste kraanwater maken we van water uit de rivier de Maas. Dit water slaan we eerst een paar maanden op in enorme spaarbekkens; een soort grote meren. </a:t>
            </a:r>
          </a:p>
          <a:p>
            <a:pPr lvl="1">
              <a:lnSpc>
                <a:spcPct val="120000"/>
              </a:lnSpc>
            </a:pPr>
            <a:endParaRPr lang="nl-NL" dirty="0">
              <a:latin typeface="Verdana"/>
              <a:cs typeface="Verdana"/>
              <a:hlinkClick r:id="rId5"/>
            </a:endParaRPr>
          </a:p>
        </p:txBody>
      </p:sp>
      <p:grpSp>
        <p:nvGrpSpPr>
          <p:cNvPr id="9" name="Group 2">
            <a:extLst>
              <a:ext uri="{FF2B5EF4-FFF2-40B4-BE49-F238E27FC236}">
                <a16:creationId xmlns:a16="http://schemas.microsoft.com/office/drawing/2014/main" id="{47CA2081-7579-4A08-ACB1-733E94CF6913}"/>
              </a:ext>
            </a:extLst>
          </p:cNvPr>
          <p:cNvGrpSpPr/>
          <p:nvPr/>
        </p:nvGrpSpPr>
        <p:grpSpPr>
          <a:xfrm rot="210091">
            <a:off x="3381636" y="2582514"/>
            <a:ext cx="4663238" cy="3056817"/>
            <a:chOff x="3507987" y="1273324"/>
            <a:chExt cx="4663238" cy="3056817"/>
          </a:xfrm>
        </p:grpSpPr>
        <p:pic>
          <p:nvPicPr>
            <p:cNvPr id="13" name="Picture 2" descr="P:\EVI001\Beeldmateriaal\Nieuw\beelden NIEUW\dia.08_biesbosch.png">
              <a:extLst>
                <a:ext uri="{FF2B5EF4-FFF2-40B4-BE49-F238E27FC236}">
                  <a16:creationId xmlns:a16="http://schemas.microsoft.com/office/drawing/2014/main" id="{FBC8FCC7-F035-433E-A94C-D1D9EC0DF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6666" y="1273324"/>
              <a:ext cx="3978189" cy="26477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Rounded Rectangle 30">
              <a:extLst>
                <a:ext uri="{FF2B5EF4-FFF2-40B4-BE49-F238E27FC236}">
                  <a16:creationId xmlns:a16="http://schemas.microsoft.com/office/drawing/2014/main" id="{D5AD83D1-ECA5-4846-B4B0-65DFCE44C0EA}"/>
                </a:ext>
              </a:extLst>
            </p:cNvPr>
            <p:cNvSpPr/>
            <p:nvPr/>
          </p:nvSpPr>
          <p:spPr bwMode="auto">
            <a:xfrm rot="332957">
              <a:off x="3507987" y="3585718"/>
              <a:ext cx="4663238" cy="559107"/>
            </a:xfrm>
            <a:prstGeom prst="roundRect">
              <a:avLst>
                <a:gd name="adj" fmla="val 4034"/>
              </a:avLst>
            </a:prstGeom>
            <a:solidFill>
              <a:srgbClr val="005B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TextBox 31">
              <a:extLst>
                <a:ext uri="{FF2B5EF4-FFF2-40B4-BE49-F238E27FC236}">
                  <a16:creationId xmlns:a16="http://schemas.microsoft.com/office/drawing/2014/main" id="{C8A41929-A0BB-4C8A-8B41-A1739927DAEC}"/>
                </a:ext>
              </a:extLst>
            </p:cNvPr>
            <p:cNvSpPr txBox="1"/>
            <p:nvPr/>
          </p:nvSpPr>
          <p:spPr>
            <a:xfrm rot="332957">
              <a:off x="3513608" y="3656110"/>
              <a:ext cx="4635386" cy="674031"/>
            </a:xfrm>
            <a:prstGeom prst="rect">
              <a:avLst/>
            </a:prstGeom>
            <a:noFill/>
          </p:spPr>
          <p:txBody>
            <a:bodyPr wrap="square" rtlCol="0">
              <a:spAutoFit/>
            </a:bodyPr>
            <a:lstStyle/>
            <a:p>
              <a:pPr lvl="1">
                <a:lnSpc>
                  <a:spcPct val="120000"/>
                </a:lnSpc>
              </a:pPr>
              <a:r>
                <a:rPr lang="nl-NL" sz="1400" dirty="0">
                  <a:solidFill>
                    <a:schemeClr val="bg1"/>
                  </a:solidFill>
                  <a:latin typeface="Verdana"/>
                  <a:cs typeface="Verdana"/>
                </a:rPr>
                <a:t>Rivierwater bewaren we in spaarbekkens. </a:t>
              </a:r>
            </a:p>
            <a:p>
              <a:pPr>
                <a:lnSpc>
                  <a:spcPct val="120000"/>
                </a:lnSpc>
              </a:pPr>
              <a:endParaRPr lang="en-US" sz="1800" dirty="0">
                <a:solidFill>
                  <a:schemeClr val="bg1"/>
                </a:solidFill>
                <a:latin typeface="Verdana"/>
                <a:cs typeface="Verdana"/>
              </a:endParaRPr>
            </a:p>
          </p:txBody>
        </p:sp>
        <p:pic>
          <p:nvPicPr>
            <p:cNvPr id="18" name="Afbeelding 1">
              <a:extLst>
                <a:ext uri="{FF2B5EF4-FFF2-40B4-BE49-F238E27FC236}">
                  <a16:creationId xmlns:a16="http://schemas.microsoft.com/office/drawing/2014/main" id="{7B6C2A13-DC16-4D68-A5B1-74DF3BB9FD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906483">
              <a:off x="4689165" y="2575938"/>
              <a:ext cx="391186" cy="1258989"/>
            </a:xfrm>
            <a:prstGeom prst="rect">
              <a:avLst/>
            </a:prstGeom>
            <a:ln>
              <a:noFill/>
            </a:ln>
            <a:effectLst>
              <a:outerShdw blurRad="190500" algn="tl" rotWithShape="0">
                <a:srgbClr val="000000">
                  <a:alpha val="70000"/>
                </a:srgbClr>
              </a:outerShdw>
            </a:effectLst>
          </p:spPr>
        </p:pic>
      </p:grpSp>
      <p:sp>
        <p:nvSpPr>
          <p:cNvPr id="12" name="Ovaal 11">
            <a:extLst>
              <a:ext uri="{FF2B5EF4-FFF2-40B4-BE49-F238E27FC236}">
                <a16:creationId xmlns:a16="http://schemas.microsoft.com/office/drawing/2014/main" id="{E91AA0F2-8FE5-4F0E-B476-0A25AEF6C8BA}"/>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TextBox 1">
            <a:extLst>
              <a:ext uri="{FF2B5EF4-FFF2-40B4-BE49-F238E27FC236}">
                <a16:creationId xmlns:a16="http://schemas.microsoft.com/office/drawing/2014/main" id="{94940E31-88BC-40CA-8E78-BFAB5FA5D371}"/>
              </a:ext>
            </a:extLst>
          </p:cNvPr>
          <p:cNvSpPr txBox="1">
            <a:spLocks noChangeArrowheads="1"/>
          </p:cNvSpPr>
          <p:nvPr/>
        </p:nvSpPr>
        <p:spPr bwMode="auto">
          <a:xfrm>
            <a:off x="107702" y="6491030"/>
            <a:ext cx="44642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500" b="1" dirty="0">
                <a:solidFill>
                  <a:schemeClr val="bg1"/>
                </a:solidFill>
                <a:latin typeface="Akzidenz Grotesk"/>
                <a:cs typeface="Akzidenz Grotesk"/>
              </a:rPr>
              <a:t>6</a:t>
            </a:r>
            <a:r>
              <a:rPr lang="en-US" sz="1400" b="1" dirty="0">
                <a:solidFill>
                  <a:schemeClr val="bg1"/>
                </a:solidFill>
                <a:latin typeface="Akzidenz Grotesk"/>
                <a:cs typeface="Akzidenz Grotesk"/>
              </a:rPr>
              <a:t>	  </a:t>
            </a:r>
            <a:r>
              <a:rPr lang="en-US" sz="1400" dirty="0">
                <a:latin typeface="Akzidenz Grotesk"/>
                <a:cs typeface="Akzidenz Grotesk"/>
              </a:rPr>
              <a:t>DRINKWATERZUIVERING</a:t>
            </a:r>
          </a:p>
        </p:txBody>
      </p:sp>
    </p:spTree>
    <p:extLst>
      <p:ext uri="{BB962C8B-B14F-4D97-AF65-F5344CB8AC3E}">
        <p14:creationId xmlns:p14="http://schemas.microsoft.com/office/powerpoint/2010/main" val="3567692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DC607F-8328-9E43-AC09-E57B262B3ADB}"/>
              </a:ext>
            </a:extLst>
          </p:cNvPr>
          <p:cNvPicPr>
            <a:picLocks noChangeAspect="1"/>
          </p:cNvPicPr>
          <p:nvPr/>
        </p:nvPicPr>
        <p:blipFill>
          <a:blip r:embed="rId3"/>
          <a:stretch>
            <a:fillRect/>
          </a:stretch>
        </p:blipFill>
        <p:spPr>
          <a:xfrm>
            <a:off x="0" y="15122"/>
            <a:ext cx="9144000" cy="6855986"/>
          </a:xfrm>
          <a:prstGeom prst="rect">
            <a:avLst/>
          </a:prstGeom>
        </p:spPr>
      </p:pic>
      <p:sp>
        <p:nvSpPr>
          <p:cNvPr id="10" name="Tekstvak 9">
            <a:extLst>
              <a:ext uri="{FF2B5EF4-FFF2-40B4-BE49-F238E27FC236}">
                <a16:creationId xmlns:a16="http://schemas.microsoft.com/office/drawing/2014/main" id="{A2F00878-9DAD-0048-921D-3EC8B7E33B88}"/>
              </a:ext>
            </a:extLst>
          </p:cNvPr>
          <p:cNvSpPr txBox="1"/>
          <p:nvPr/>
        </p:nvSpPr>
        <p:spPr>
          <a:xfrm>
            <a:off x="792000" y="936000"/>
            <a:ext cx="6285186" cy="1077218"/>
          </a:xfrm>
          <a:prstGeom prst="rect">
            <a:avLst/>
          </a:prstGeom>
          <a:noFill/>
        </p:spPr>
        <p:txBody>
          <a:bodyPr wrap="square" rtlCol="0">
            <a:spAutoFit/>
          </a:bodyPr>
          <a:lstStyle/>
          <a:p>
            <a:r>
              <a:rPr lang="en-US" sz="3200" b="1" dirty="0">
                <a:latin typeface="Verdana"/>
                <a:cs typeface="Verdana"/>
              </a:rPr>
              <a:t>Hoe </a:t>
            </a:r>
            <a:r>
              <a:rPr lang="en-US" sz="3200" b="1" dirty="0" err="1">
                <a:latin typeface="Verdana"/>
                <a:cs typeface="Verdana"/>
              </a:rPr>
              <a:t>maak</a:t>
            </a:r>
            <a:r>
              <a:rPr lang="en-US" sz="3200" b="1" dirty="0">
                <a:latin typeface="Verdana"/>
                <a:cs typeface="Verdana"/>
              </a:rPr>
              <a:t> je het?</a:t>
            </a:r>
          </a:p>
          <a:p>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sp>
        <p:nvSpPr>
          <p:cNvPr id="12" name="Tekstvak 11">
            <a:extLst>
              <a:ext uri="{FF2B5EF4-FFF2-40B4-BE49-F238E27FC236}">
                <a16:creationId xmlns:a16="http://schemas.microsoft.com/office/drawing/2014/main" id="{B3F968E5-033D-534E-B99B-E6702DE7EC33}"/>
              </a:ext>
            </a:extLst>
          </p:cNvPr>
          <p:cNvSpPr txBox="1"/>
          <p:nvPr/>
        </p:nvSpPr>
        <p:spPr>
          <a:xfrm>
            <a:off x="424503" y="1542884"/>
            <a:ext cx="7555691" cy="4862357"/>
          </a:xfrm>
          <a:prstGeom prst="rect">
            <a:avLst/>
          </a:prstGeom>
          <a:noFill/>
        </p:spPr>
        <p:txBody>
          <a:bodyPr wrap="square" rtlCol="0">
            <a:spAutoFit/>
          </a:bodyPr>
          <a:lstStyle/>
          <a:p>
            <a:pPr lvl="1">
              <a:lnSpc>
                <a:spcPct val="120000"/>
              </a:lnSpc>
            </a:pPr>
            <a:r>
              <a:rPr lang="nl-NL" dirty="0">
                <a:latin typeface="Verdana"/>
                <a:cs typeface="Verdana"/>
              </a:rPr>
              <a:t>In 7 stappen naar schoon kraanwater</a:t>
            </a:r>
          </a:p>
          <a:p>
            <a:pPr lvl="1">
              <a:lnSpc>
                <a:spcPct val="120000"/>
              </a:lnSpc>
            </a:pPr>
            <a:endParaRPr lang="nl-NL" dirty="0">
              <a:latin typeface="Verdana"/>
              <a:cs typeface="Verdana"/>
            </a:endParaRPr>
          </a:p>
          <a:p>
            <a:pPr marL="627050" lvl="1" indent="-342900">
              <a:lnSpc>
                <a:spcPct val="120000"/>
              </a:lnSpc>
              <a:buAutoNum type="arabicPeriod"/>
            </a:pPr>
            <a:r>
              <a:rPr lang="nl-NL" sz="1600" dirty="0">
                <a:latin typeface="Verdana"/>
                <a:cs typeface="Verdana"/>
              </a:rPr>
              <a:t>Rivierwater naar spaarbekkens</a:t>
            </a:r>
          </a:p>
          <a:p>
            <a:pPr marL="627050" lvl="1" indent="-342900">
              <a:lnSpc>
                <a:spcPct val="120000"/>
              </a:lnSpc>
              <a:buAutoNum type="arabicPeriod"/>
            </a:pPr>
            <a:r>
              <a:rPr lang="nl-NL" sz="1600" dirty="0">
                <a:latin typeface="Verdana"/>
                <a:cs typeface="Verdana"/>
              </a:rPr>
              <a:t>Drinkwaterfabriek</a:t>
            </a:r>
          </a:p>
          <a:p>
            <a:pPr marL="627050" lvl="1" indent="-342900">
              <a:lnSpc>
                <a:spcPct val="120000"/>
              </a:lnSpc>
              <a:buAutoNum type="arabicPeriod"/>
            </a:pPr>
            <a:r>
              <a:rPr lang="nl-NL" sz="1600" dirty="0">
                <a:latin typeface="Verdana"/>
                <a:cs typeface="Verdana"/>
              </a:rPr>
              <a:t>Filteren </a:t>
            </a:r>
          </a:p>
          <a:p>
            <a:pPr marL="627050" lvl="1" indent="-342900">
              <a:lnSpc>
                <a:spcPct val="120000"/>
              </a:lnSpc>
              <a:buAutoNum type="arabicPeriod"/>
            </a:pPr>
            <a:r>
              <a:rPr lang="nl-NL" sz="1600" dirty="0">
                <a:latin typeface="Verdana"/>
                <a:cs typeface="Verdana"/>
              </a:rPr>
              <a:t>IJzerdeeltjes</a:t>
            </a:r>
          </a:p>
          <a:p>
            <a:pPr marL="627050" lvl="1" indent="-342900">
              <a:lnSpc>
                <a:spcPct val="120000"/>
              </a:lnSpc>
              <a:buAutoNum type="arabicPeriod"/>
            </a:pPr>
            <a:r>
              <a:rPr lang="nl-NL" sz="1600" dirty="0">
                <a:latin typeface="Verdana"/>
                <a:cs typeface="Verdana"/>
              </a:rPr>
              <a:t>Ultraviolet licht</a:t>
            </a:r>
          </a:p>
          <a:p>
            <a:pPr marL="627050" lvl="1" indent="-342900">
              <a:lnSpc>
                <a:spcPct val="120000"/>
              </a:lnSpc>
              <a:buAutoNum type="arabicPeriod"/>
            </a:pPr>
            <a:r>
              <a:rPr lang="nl-NL" sz="1600" dirty="0">
                <a:latin typeface="Verdana"/>
                <a:cs typeface="Verdana"/>
              </a:rPr>
              <a:t>Koolfilters</a:t>
            </a:r>
          </a:p>
          <a:p>
            <a:pPr marL="627050" lvl="1" indent="-342900">
              <a:lnSpc>
                <a:spcPct val="120000"/>
              </a:lnSpc>
              <a:buAutoNum type="arabicPeriod"/>
            </a:pPr>
            <a:r>
              <a:rPr lang="nl-NL" sz="1600" dirty="0">
                <a:latin typeface="Verdana"/>
                <a:cs typeface="Verdana"/>
              </a:rPr>
              <a:t>Opslagtanks</a:t>
            </a:r>
          </a:p>
          <a:p>
            <a:pPr marL="627050" lvl="1" indent="-342900">
              <a:lnSpc>
                <a:spcPct val="120000"/>
              </a:lnSpc>
              <a:buAutoNum type="arabicPeriod"/>
            </a:pPr>
            <a:endParaRPr lang="nl-NL" sz="1600" dirty="0">
              <a:latin typeface="Verdana"/>
              <a:cs typeface="Verdana"/>
            </a:endParaRPr>
          </a:p>
          <a:p>
            <a:pPr marL="627050" lvl="1" indent="-342900">
              <a:lnSpc>
                <a:spcPct val="120000"/>
              </a:lnSpc>
              <a:buAutoNum type="arabicPeriod"/>
            </a:pPr>
            <a:endParaRPr lang="nl-NL" sz="1600" dirty="0">
              <a:latin typeface="Verdana"/>
              <a:cs typeface="Verdana"/>
            </a:endParaRPr>
          </a:p>
          <a:p>
            <a:pPr marL="627050" lvl="1" indent="-342900">
              <a:lnSpc>
                <a:spcPct val="120000"/>
              </a:lnSpc>
              <a:buAutoNum type="arabicPeriod"/>
            </a:pPr>
            <a:endParaRPr lang="nl-NL" sz="1600" dirty="0">
              <a:latin typeface="Verdana"/>
              <a:cs typeface="Verdana"/>
            </a:endParaRPr>
          </a:p>
          <a:p>
            <a:pPr marL="627050" lvl="1" indent="-342900">
              <a:lnSpc>
                <a:spcPct val="120000"/>
              </a:lnSpc>
              <a:buAutoNum type="arabicPeriod"/>
            </a:pPr>
            <a:endParaRPr lang="nl-NL" sz="1600" dirty="0">
              <a:latin typeface="Verdana"/>
              <a:cs typeface="Verdana"/>
            </a:endParaRPr>
          </a:p>
          <a:p>
            <a:pPr marL="627050" lvl="1" indent="-342900">
              <a:lnSpc>
                <a:spcPct val="120000"/>
              </a:lnSpc>
              <a:buAutoNum type="arabicPeriod"/>
            </a:pPr>
            <a:endParaRPr lang="nl-NL" sz="1600" dirty="0">
              <a:latin typeface="Verdana"/>
              <a:cs typeface="Verdana"/>
            </a:endParaRPr>
          </a:p>
          <a:p>
            <a:pPr marL="627050" lvl="1" indent="-342900">
              <a:lnSpc>
                <a:spcPct val="120000"/>
              </a:lnSpc>
              <a:buAutoNum type="arabicPeriod"/>
            </a:pPr>
            <a:endParaRPr lang="nl-NL" sz="1600" dirty="0">
              <a:latin typeface="Verdana"/>
              <a:cs typeface="Verdana"/>
            </a:endParaRPr>
          </a:p>
          <a:p>
            <a:pPr marL="284150" lvl="1">
              <a:lnSpc>
                <a:spcPct val="120000"/>
              </a:lnSpc>
            </a:pPr>
            <a:r>
              <a:rPr lang="nl-NL" sz="1600" dirty="0">
                <a:latin typeface="Verdana"/>
                <a:cs typeface="Verdana"/>
              </a:rPr>
              <a:t>					Bouw je eigen drinkwaterzuivering!</a:t>
            </a:r>
          </a:p>
        </p:txBody>
      </p:sp>
      <p:pic>
        <p:nvPicPr>
          <p:cNvPr id="17" name="Afbeelding 16">
            <a:extLst>
              <a:ext uri="{FF2B5EF4-FFF2-40B4-BE49-F238E27FC236}">
                <a16:creationId xmlns:a16="http://schemas.microsoft.com/office/drawing/2014/main" id="{F373DCBD-AC34-9B43-A3DD-F70E13AE1DB4}"/>
              </a:ext>
            </a:extLst>
          </p:cNvPr>
          <p:cNvPicPr>
            <a:picLocks noChangeAspect="1"/>
          </p:cNvPicPr>
          <p:nvPr/>
        </p:nvPicPr>
        <p:blipFill>
          <a:blip r:embed="rId4"/>
          <a:stretch>
            <a:fillRect/>
          </a:stretch>
        </p:blipFill>
        <p:spPr>
          <a:xfrm>
            <a:off x="6968500" y="6242646"/>
            <a:ext cx="903748" cy="533441"/>
          </a:xfrm>
          <a:prstGeom prst="rect">
            <a:avLst/>
          </a:prstGeom>
        </p:spPr>
      </p:pic>
      <p:pic>
        <p:nvPicPr>
          <p:cNvPr id="4098" name="Picture 2">
            <a:extLst>
              <a:ext uri="{FF2B5EF4-FFF2-40B4-BE49-F238E27FC236}">
                <a16:creationId xmlns:a16="http://schemas.microsoft.com/office/drawing/2014/main" id="{C1D739CF-1196-4726-9FAB-7930CCB63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7490" y="3776891"/>
            <a:ext cx="5501838" cy="2135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al 6">
            <a:extLst>
              <a:ext uri="{FF2B5EF4-FFF2-40B4-BE49-F238E27FC236}">
                <a16:creationId xmlns:a16="http://schemas.microsoft.com/office/drawing/2014/main" id="{DA3EAB7F-BF7F-4985-AF42-1E3815DCB985}"/>
              </a:ext>
            </a:extLst>
          </p:cNvPr>
          <p:cNvSpPr/>
          <p:nvPr/>
        </p:nvSpPr>
        <p:spPr>
          <a:xfrm>
            <a:off x="792000" y="6509366"/>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xtBox 1">
            <a:extLst>
              <a:ext uri="{FF2B5EF4-FFF2-40B4-BE49-F238E27FC236}">
                <a16:creationId xmlns:a16="http://schemas.microsoft.com/office/drawing/2014/main" id="{2DCCB99F-D903-45BF-836D-CDCA34708738}"/>
              </a:ext>
            </a:extLst>
          </p:cNvPr>
          <p:cNvSpPr txBox="1">
            <a:spLocks noChangeArrowheads="1"/>
          </p:cNvSpPr>
          <p:nvPr/>
        </p:nvSpPr>
        <p:spPr bwMode="auto">
          <a:xfrm>
            <a:off x="-261950" y="6509366"/>
            <a:ext cx="44642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500" dirty="0">
                <a:solidFill>
                  <a:schemeClr val="bg1"/>
                </a:solidFill>
                <a:latin typeface="Akzidenz Grotesk"/>
                <a:cs typeface="Akzidenz Grotesk"/>
              </a:rPr>
              <a:t>     7</a:t>
            </a:r>
            <a:r>
              <a:rPr lang="en-US" sz="1400" dirty="0">
                <a:latin typeface="Akzidenz Grotesk"/>
                <a:cs typeface="Akzidenz Grotesk"/>
              </a:rPr>
              <a:t>	HOE MAAK JE HET</a:t>
            </a:r>
          </a:p>
        </p:txBody>
      </p:sp>
    </p:spTree>
    <p:extLst>
      <p:ext uri="{BB962C8B-B14F-4D97-AF65-F5344CB8AC3E}">
        <p14:creationId xmlns:p14="http://schemas.microsoft.com/office/powerpoint/2010/main" val="148126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CA997C9-DF22-4024-9D66-4C6D8900FAD0}"/>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9F162977-2CD7-4A50-9125-F8796A8A3B09}"/>
              </a:ext>
            </a:extLst>
          </p:cNvPr>
          <p:cNvPicPr>
            <a:picLocks noChangeAspect="1"/>
          </p:cNvPicPr>
          <p:nvPr/>
        </p:nvPicPr>
        <p:blipFill>
          <a:blip r:embed="rId3"/>
          <a:stretch>
            <a:fillRect/>
          </a:stretch>
        </p:blipFill>
        <p:spPr>
          <a:xfrm>
            <a:off x="0" y="-104760"/>
            <a:ext cx="9144000" cy="6855986"/>
          </a:xfrm>
          <a:prstGeom prst="rect">
            <a:avLst/>
          </a:prstGeom>
        </p:spPr>
      </p:pic>
      <p:sp>
        <p:nvSpPr>
          <p:cNvPr id="7" name="Tekstvak 6">
            <a:extLst>
              <a:ext uri="{FF2B5EF4-FFF2-40B4-BE49-F238E27FC236}">
                <a16:creationId xmlns:a16="http://schemas.microsoft.com/office/drawing/2014/main" id="{2ABDE9FE-A4BE-4205-B12B-BED89E628425}"/>
              </a:ext>
            </a:extLst>
          </p:cNvPr>
          <p:cNvSpPr txBox="1"/>
          <p:nvPr/>
        </p:nvSpPr>
        <p:spPr>
          <a:xfrm>
            <a:off x="2858813" y="727666"/>
            <a:ext cx="6285186" cy="1077218"/>
          </a:xfrm>
          <a:prstGeom prst="rect">
            <a:avLst/>
          </a:prstGeom>
          <a:noFill/>
        </p:spPr>
        <p:txBody>
          <a:bodyPr wrap="square" rtlCol="0">
            <a:spAutoFit/>
          </a:bodyPr>
          <a:lstStyle/>
          <a:p>
            <a:r>
              <a:rPr lang="en-US" sz="3200" b="1" dirty="0" err="1">
                <a:latin typeface="Verdana"/>
                <a:cs typeface="Verdana"/>
              </a:rPr>
              <a:t>Waterproefje</a:t>
            </a:r>
            <a:endParaRPr lang="en-US" sz="3200" b="1" dirty="0">
              <a:latin typeface="Verdana"/>
              <a:cs typeface="Verdana"/>
            </a:endParaRPr>
          </a:p>
          <a:p>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8" name="Afbeelding 7">
            <a:extLst>
              <a:ext uri="{FF2B5EF4-FFF2-40B4-BE49-F238E27FC236}">
                <a16:creationId xmlns:a16="http://schemas.microsoft.com/office/drawing/2014/main" id="{1EAF793F-77BC-4FD2-9826-A1058B615E3B}"/>
              </a:ext>
            </a:extLst>
          </p:cNvPr>
          <p:cNvPicPr>
            <a:picLocks noChangeAspect="1"/>
          </p:cNvPicPr>
          <p:nvPr/>
        </p:nvPicPr>
        <p:blipFill>
          <a:blip r:embed="rId4"/>
          <a:stretch>
            <a:fillRect/>
          </a:stretch>
        </p:blipFill>
        <p:spPr>
          <a:xfrm>
            <a:off x="1634692" y="1408264"/>
            <a:ext cx="5655159" cy="4483322"/>
          </a:xfrm>
          <a:prstGeom prst="rect">
            <a:avLst/>
          </a:prstGeom>
          <a:ln>
            <a:noFill/>
          </a:ln>
          <a:effectLst>
            <a:softEdge rad="112500"/>
          </a:effectLst>
        </p:spPr>
      </p:pic>
      <p:sp>
        <p:nvSpPr>
          <p:cNvPr id="6" name="TextBox 1">
            <a:extLst>
              <a:ext uri="{FF2B5EF4-FFF2-40B4-BE49-F238E27FC236}">
                <a16:creationId xmlns:a16="http://schemas.microsoft.com/office/drawing/2014/main" id="{AADD1C47-E64D-4C85-9524-F2D02DF7404E}"/>
              </a:ext>
            </a:extLst>
          </p:cNvPr>
          <p:cNvSpPr txBox="1">
            <a:spLocks noChangeArrowheads="1"/>
          </p:cNvSpPr>
          <p:nvPr/>
        </p:nvSpPr>
        <p:spPr bwMode="auto">
          <a:xfrm>
            <a:off x="-277605" y="6489942"/>
            <a:ext cx="44642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1400" dirty="0">
                <a:latin typeface="Akzidenz Grotesk"/>
                <a:cs typeface="Akzidenz Grotesk"/>
              </a:rPr>
              <a:t>		</a:t>
            </a:r>
            <a:r>
              <a:rPr lang="en-US" sz="1500" dirty="0">
                <a:solidFill>
                  <a:schemeClr val="bg1"/>
                </a:solidFill>
                <a:latin typeface="Akzidenz Grotesk"/>
                <a:cs typeface="Akzidenz Grotesk"/>
              </a:rPr>
              <a:t>     7</a:t>
            </a:r>
            <a:r>
              <a:rPr lang="en-US" sz="1400" dirty="0">
                <a:latin typeface="Akzidenz Grotesk"/>
                <a:cs typeface="Akzidenz Grotesk"/>
              </a:rPr>
              <a:t>	WATERPROEFJE</a:t>
            </a:r>
          </a:p>
        </p:txBody>
      </p:sp>
      <p:sp>
        <p:nvSpPr>
          <p:cNvPr id="9" name="Ovaal 8">
            <a:extLst>
              <a:ext uri="{FF2B5EF4-FFF2-40B4-BE49-F238E27FC236}">
                <a16:creationId xmlns:a16="http://schemas.microsoft.com/office/drawing/2014/main" id="{919D48F5-F407-4A78-A4C7-4A99C19D0536}"/>
              </a:ext>
            </a:extLst>
          </p:cNvPr>
          <p:cNvSpPr/>
          <p:nvPr/>
        </p:nvSpPr>
        <p:spPr>
          <a:xfrm>
            <a:off x="792000" y="6489942"/>
            <a:ext cx="339216" cy="257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8</a:t>
            </a:r>
          </a:p>
        </p:txBody>
      </p:sp>
    </p:spTree>
    <p:extLst>
      <p:ext uri="{BB962C8B-B14F-4D97-AF65-F5344CB8AC3E}">
        <p14:creationId xmlns:p14="http://schemas.microsoft.com/office/powerpoint/2010/main" val="1561414852"/>
      </p:ext>
    </p:extLst>
  </p:cSld>
  <p:clrMapOvr>
    <a:masterClrMapping/>
  </p:clrMapOvr>
</p:sld>
</file>

<file path=ppt/theme/theme1.xml><?xml version="1.0" encoding="utf-8"?>
<a:theme xmlns:a="http://schemas.openxmlformats.org/drawingml/2006/main" name="Kantoorthema">
  <a:themeElements>
    <a:clrScheme name="Aangepast 6">
      <a:dk1>
        <a:srgbClr val="00509D"/>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9438</TotalTime>
  <Words>2251</Words>
  <Application>Microsoft Office PowerPoint</Application>
  <PresentationFormat>Diavoorstelling (4:3)</PresentationFormat>
  <Paragraphs>242</Paragraphs>
  <Slides>23</Slides>
  <Notes>23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23</vt:i4>
      </vt:variant>
    </vt:vector>
  </HeadingPairs>
  <TitlesOfParts>
    <vt:vector size="29" baseType="lpstr">
      <vt:lpstr>Akzidenz Grotesk</vt:lpstr>
      <vt:lpstr>Arial</vt:lpstr>
      <vt:lpstr>Calibri</vt:lpstr>
      <vt:lpstr>Calibri Light</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Nina Voordes</dc:creator>
  <cp:lastModifiedBy>Zee, W. van der (Wendy)</cp:lastModifiedBy>
  <cp:revision>24</cp:revision>
  <dcterms:created xsi:type="dcterms:W3CDTF">2021-04-23T13:46:51Z</dcterms:created>
  <dcterms:modified xsi:type="dcterms:W3CDTF">2022-11-28T07:04:28Z</dcterms:modified>
</cp:coreProperties>
</file>